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notesMasterIdLst>
    <p:notesMasterId r:id="rId40"/>
  </p:notesMasterIdLst>
  <p:handoutMasterIdLst>
    <p:handoutMasterId r:id="rId41"/>
  </p:handoutMasterIdLst>
  <p:sldIdLst>
    <p:sldId id="257" r:id="rId2"/>
    <p:sldId id="1541" r:id="rId3"/>
    <p:sldId id="294" r:id="rId4"/>
    <p:sldId id="1577" r:id="rId5"/>
    <p:sldId id="1580" r:id="rId6"/>
    <p:sldId id="1564" r:id="rId7"/>
    <p:sldId id="1565" r:id="rId8"/>
    <p:sldId id="1199" r:id="rId9"/>
    <p:sldId id="1598" r:id="rId10"/>
    <p:sldId id="1608" r:id="rId11"/>
    <p:sldId id="1599" r:id="rId12"/>
    <p:sldId id="1600" r:id="rId13"/>
    <p:sldId id="1584" r:id="rId14"/>
    <p:sldId id="1601" r:id="rId15"/>
    <p:sldId id="1579" r:id="rId16"/>
    <p:sldId id="1602" r:id="rId17"/>
    <p:sldId id="1537" r:id="rId18"/>
    <p:sldId id="1555" r:id="rId19"/>
    <p:sldId id="1575" r:id="rId20"/>
    <p:sldId id="1538" r:id="rId21"/>
    <p:sldId id="1536" r:id="rId22"/>
    <p:sldId id="1603" r:id="rId23"/>
    <p:sldId id="1604" r:id="rId24"/>
    <p:sldId id="1497" r:id="rId25"/>
    <p:sldId id="1589" r:id="rId26"/>
    <p:sldId id="1607" r:id="rId27"/>
    <p:sldId id="1606" r:id="rId28"/>
    <p:sldId id="1605" r:id="rId29"/>
    <p:sldId id="283" r:id="rId30"/>
    <p:sldId id="1551" r:id="rId31"/>
    <p:sldId id="1553" r:id="rId32"/>
    <p:sldId id="1560" r:id="rId33"/>
    <p:sldId id="1574" r:id="rId34"/>
    <p:sldId id="1534" r:id="rId35"/>
    <p:sldId id="1530" r:id="rId36"/>
    <p:sldId id="1531" r:id="rId37"/>
    <p:sldId id="1133" r:id="rId38"/>
    <p:sldId id="306" r:id="rId3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Winka" initials="MW" lastIdx="1" clrIdx="0">
    <p:extLst>
      <p:ext uri="{19B8F6BF-5375-455C-9EA6-DF929625EA0E}">
        <p15:presenceInfo xmlns:p15="http://schemas.microsoft.com/office/powerpoint/2012/main" userId="f22085af1345ad5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0" autoAdjust="0"/>
    <p:restoredTop sz="94107" autoAdjust="0"/>
  </p:normalViewPr>
  <p:slideViewPr>
    <p:cSldViewPr snapToGrid="0">
      <p:cViewPr>
        <p:scale>
          <a:sx n="106" d="100"/>
          <a:sy n="106" d="100"/>
        </p:scale>
        <p:origin x="71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650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Winka" userId="f22085af1345ad50" providerId="LiveId" clId="{D877B798-FF62-42BF-B830-EA20E6F44E4F}"/>
    <pc:docChg chg="undo custSel addSld delSld modSld sldOrd">
      <pc:chgData name="Michael Winka" userId="f22085af1345ad50" providerId="LiveId" clId="{D877B798-FF62-42BF-B830-EA20E6F44E4F}" dt="2025-01-16T23:27:38.044" v="2469"/>
      <pc:docMkLst>
        <pc:docMk/>
      </pc:docMkLst>
      <pc:sldChg chg="modSp mod">
        <pc:chgData name="Michael Winka" userId="f22085af1345ad50" providerId="LiveId" clId="{D877B798-FF62-42BF-B830-EA20E6F44E4F}" dt="2025-01-16T21:22:00.522" v="2139" actId="20577"/>
        <pc:sldMkLst>
          <pc:docMk/>
          <pc:sldMk cId="2826306274" sldId="257"/>
        </pc:sldMkLst>
        <pc:spChg chg="mod">
          <ac:chgData name="Michael Winka" userId="f22085af1345ad50" providerId="LiveId" clId="{D877B798-FF62-42BF-B830-EA20E6F44E4F}" dt="2025-01-16T21:22:00.522" v="2139" actId="20577"/>
          <ac:spMkLst>
            <pc:docMk/>
            <pc:sldMk cId="2826306274" sldId="257"/>
            <ac:spMk id="2" creationId="{00000000-0000-0000-0000-000000000000}"/>
          </ac:spMkLst>
        </pc:spChg>
      </pc:sldChg>
      <pc:sldChg chg="modSp mod ord">
        <pc:chgData name="Michael Winka" userId="f22085af1345ad50" providerId="LiveId" clId="{D877B798-FF62-42BF-B830-EA20E6F44E4F}" dt="2025-01-16T22:30:09.064" v="2327" actId="20577"/>
        <pc:sldMkLst>
          <pc:docMk/>
          <pc:sldMk cId="196777007" sldId="283"/>
        </pc:sldMkLst>
        <pc:spChg chg="mod">
          <ac:chgData name="Michael Winka" userId="f22085af1345ad50" providerId="LiveId" clId="{D877B798-FF62-42BF-B830-EA20E6F44E4F}" dt="2025-01-16T22:30:09.064" v="2327" actId="20577"/>
          <ac:spMkLst>
            <pc:docMk/>
            <pc:sldMk cId="196777007" sldId="283"/>
            <ac:spMk id="6" creationId="{00000000-0000-0000-0000-000000000000}"/>
          </ac:spMkLst>
        </pc:spChg>
      </pc:sldChg>
      <pc:sldChg chg="del ord">
        <pc:chgData name="Michael Winka" userId="f22085af1345ad50" providerId="LiveId" clId="{D877B798-FF62-42BF-B830-EA20E6F44E4F}" dt="2025-01-09T03:15:45.688" v="566" actId="47"/>
        <pc:sldMkLst>
          <pc:docMk/>
          <pc:sldMk cId="3213230127" sldId="288"/>
        </pc:sldMkLst>
      </pc:sldChg>
      <pc:sldChg chg="modSp del mod">
        <pc:chgData name="Michael Winka" userId="f22085af1345ad50" providerId="LiveId" clId="{D877B798-FF62-42BF-B830-EA20E6F44E4F}" dt="2025-01-09T02:22:41.821" v="235" actId="47"/>
        <pc:sldMkLst>
          <pc:docMk/>
          <pc:sldMk cId="3112607723" sldId="293"/>
        </pc:sldMkLst>
      </pc:sldChg>
      <pc:sldChg chg="modSp mod ord">
        <pc:chgData name="Michael Winka" userId="f22085af1345ad50" providerId="LiveId" clId="{D877B798-FF62-42BF-B830-EA20E6F44E4F}" dt="2025-01-15T23:57:39.299" v="1769"/>
        <pc:sldMkLst>
          <pc:docMk/>
          <pc:sldMk cId="1165745411" sldId="294"/>
        </pc:sldMkLst>
        <pc:spChg chg="mod">
          <ac:chgData name="Michael Winka" userId="f22085af1345ad50" providerId="LiveId" clId="{D877B798-FF62-42BF-B830-EA20E6F44E4F}" dt="2025-01-09T02:16:15.348" v="221" actId="20577"/>
          <ac:spMkLst>
            <pc:docMk/>
            <pc:sldMk cId="1165745411" sldId="294"/>
            <ac:spMk id="2" creationId="{00000000-0000-0000-0000-000000000000}"/>
          </ac:spMkLst>
        </pc:spChg>
      </pc:sldChg>
      <pc:sldChg chg="add">
        <pc:chgData name="Michael Winka" userId="f22085af1345ad50" providerId="LiveId" clId="{D877B798-FF62-42BF-B830-EA20E6F44E4F}" dt="2025-01-11T01:33:50.038" v="862"/>
        <pc:sldMkLst>
          <pc:docMk/>
          <pc:sldMk cId="4141498939" sldId="1199"/>
        </pc:sldMkLst>
      </pc:sldChg>
      <pc:sldChg chg="add">
        <pc:chgData name="Michael Winka" userId="f22085af1345ad50" providerId="LiveId" clId="{D877B798-FF62-42BF-B830-EA20E6F44E4F}" dt="2025-01-09T02:08:15.693" v="0"/>
        <pc:sldMkLst>
          <pc:docMk/>
          <pc:sldMk cId="2511658814" sldId="1497"/>
        </pc:sldMkLst>
      </pc:sldChg>
      <pc:sldChg chg="ord">
        <pc:chgData name="Michael Winka" userId="f22085af1345ad50" providerId="LiveId" clId="{D877B798-FF62-42BF-B830-EA20E6F44E4F}" dt="2025-01-09T02:10:57.396" v="9"/>
        <pc:sldMkLst>
          <pc:docMk/>
          <pc:sldMk cId="3829597599" sldId="1534"/>
        </pc:sldMkLst>
      </pc:sldChg>
      <pc:sldChg chg="add del">
        <pc:chgData name="Michael Winka" userId="f22085af1345ad50" providerId="LiveId" clId="{D877B798-FF62-42BF-B830-EA20E6F44E4F}" dt="2025-01-09T02:29:21.252" v="238" actId="47"/>
        <pc:sldMkLst>
          <pc:docMk/>
          <pc:sldMk cId="1144988516" sldId="1535"/>
        </pc:sldMkLst>
      </pc:sldChg>
      <pc:sldChg chg="delSp add">
        <pc:chgData name="Michael Winka" userId="f22085af1345ad50" providerId="LiveId" clId="{D877B798-FF62-42BF-B830-EA20E6F44E4F}" dt="2025-01-11T02:23:21.662" v="1397" actId="478"/>
        <pc:sldMkLst>
          <pc:docMk/>
          <pc:sldMk cId="3503939821" sldId="1536"/>
        </pc:sldMkLst>
      </pc:sldChg>
      <pc:sldChg chg="add">
        <pc:chgData name="Michael Winka" userId="f22085af1345ad50" providerId="LiveId" clId="{D877B798-FF62-42BF-B830-EA20E6F44E4F}" dt="2025-01-09T02:08:15.693" v="0"/>
        <pc:sldMkLst>
          <pc:docMk/>
          <pc:sldMk cId="2756230348" sldId="1537"/>
        </pc:sldMkLst>
      </pc:sldChg>
      <pc:sldChg chg="addSp modSp add mod ord">
        <pc:chgData name="Michael Winka" userId="f22085af1345ad50" providerId="LiveId" clId="{D877B798-FF62-42BF-B830-EA20E6F44E4F}" dt="2025-01-16T17:34:19.939" v="2104" actId="1076"/>
        <pc:sldMkLst>
          <pc:docMk/>
          <pc:sldMk cId="1538741168" sldId="1538"/>
        </pc:sldMkLst>
        <pc:spChg chg="add mod">
          <ac:chgData name="Michael Winka" userId="f22085af1345ad50" providerId="LiveId" clId="{D877B798-FF62-42BF-B830-EA20E6F44E4F}" dt="2025-01-13T15:02:04.539" v="1757" actId="1076"/>
          <ac:spMkLst>
            <pc:docMk/>
            <pc:sldMk cId="1538741168" sldId="1538"/>
            <ac:spMk id="2" creationId="{13396E9B-B0D8-D4E9-EA3C-9FB442798431}"/>
          </ac:spMkLst>
        </pc:spChg>
        <pc:spChg chg="mod">
          <ac:chgData name="Michael Winka" userId="f22085af1345ad50" providerId="LiveId" clId="{D877B798-FF62-42BF-B830-EA20E6F44E4F}" dt="2025-01-11T02:39:24.926" v="1407" actId="6549"/>
          <ac:spMkLst>
            <pc:docMk/>
            <pc:sldMk cId="1538741168" sldId="1538"/>
            <ac:spMk id="9" creationId="{16D85E9B-598C-4985-8296-CCC6AFF0976C}"/>
          </ac:spMkLst>
        </pc:spChg>
        <pc:spChg chg="mod">
          <ac:chgData name="Michael Winka" userId="f22085af1345ad50" providerId="LiveId" clId="{D877B798-FF62-42BF-B830-EA20E6F44E4F}" dt="2025-01-13T15:02:04.539" v="1757" actId="1076"/>
          <ac:spMkLst>
            <pc:docMk/>
            <pc:sldMk cId="1538741168" sldId="1538"/>
            <ac:spMk id="11" creationId="{6DFA103E-4306-4A4B-8AAA-69F8F2B9F134}"/>
          </ac:spMkLst>
        </pc:spChg>
        <pc:spChg chg="mod">
          <ac:chgData name="Michael Winka" userId="f22085af1345ad50" providerId="LiveId" clId="{D877B798-FF62-42BF-B830-EA20E6F44E4F}" dt="2025-01-16T00:07:09.189" v="1791" actId="20577"/>
          <ac:spMkLst>
            <pc:docMk/>
            <pc:sldMk cId="1538741168" sldId="1538"/>
            <ac:spMk id="12" creationId="{13361D4D-250D-47C6-BCEA-973C1BD193F3}"/>
          </ac:spMkLst>
        </pc:spChg>
        <pc:spChg chg="mod">
          <ac:chgData name="Michael Winka" userId="f22085af1345ad50" providerId="LiveId" clId="{D877B798-FF62-42BF-B830-EA20E6F44E4F}" dt="2025-01-11T02:39:18.424" v="1405" actId="1076"/>
          <ac:spMkLst>
            <pc:docMk/>
            <pc:sldMk cId="1538741168" sldId="1538"/>
            <ac:spMk id="13" creationId="{BB82FE42-6B18-4220-8A4C-072A5BAF7B88}"/>
          </ac:spMkLst>
        </pc:spChg>
        <pc:spChg chg="mod">
          <ac:chgData name="Michael Winka" userId="f22085af1345ad50" providerId="LiveId" clId="{D877B798-FF62-42BF-B830-EA20E6F44E4F}" dt="2025-01-13T15:02:04.539" v="1757" actId="1076"/>
          <ac:spMkLst>
            <pc:docMk/>
            <pc:sldMk cId="1538741168" sldId="1538"/>
            <ac:spMk id="15" creationId="{6EE3FF7B-F336-462A-AA7B-16BD711A02F4}"/>
          </ac:spMkLst>
        </pc:spChg>
        <pc:picChg chg="mod">
          <ac:chgData name="Michael Winka" userId="f22085af1345ad50" providerId="LiveId" clId="{D877B798-FF62-42BF-B830-EA20E6F44E4F}" dt="2025-01-16T17:34:19.939" v="2104" actId="1076"/>
          <ac:picMkLst>
            <pc:docMk/>
            <pc:sldMk cId="1538741168" sldId="1538"/>
            <ac:picMk id="3" creationId="{5A1A8FF7-9A3B-44DF-9C0E-66F232AB4003}"/>
          </ac:picMkLst>
        </pc:picChg>
      </pc:sldChg>
      <pc:sldChg chg="modSp mod ord">
        <pc:chgData name="Michael Winka" userId="f22085af1345ad50" providerId="LiveId" clId="{D877B798-FF62-42BF-B830-EA20E6F44E4F}" dt="2025-01-16T22:30:47.557" v="2359" actId="20577"/>
        <pc:sldMkLst>
          <pc:docMk/>
          <pc:sldMk cId="3183862336" sldId="1551"/>
        </pc:sldMkLst>
        <pc:spChg chg="mod">
          <ac:chgData name="Michael Winka" userId="f22085af1345ad50" providerId="LiveId" clId="{D877B798-FF62-42BF-B830-EA20E6F44E4F}" dt="2025-01-16T22:30:47.557" v="2359" actId="20577"/>
          <ac:spMkLst>
            <pc:docMk/>
            <pc:sldMk cId="3183862336" sldId="1551"/>
            <ac:spMk id="6" creationId="{00000000-0000-0000-0000-000000000000}"/>
          </ac:spMkLst>
        </pc:spChg>
      </pc:sldChg>
      <pc:sldChg chg="modSp add del mod ord">
        <pc:chgData name="Michael Winka" userId="f22085af1345ad50" providerId="LiveId" clId="{D877B798-FF62-42BF-B830-EA20E6F44E4F}" dt="2025-01-16T22:32:41.636" v="2388" actId="20577"/>
        <pc:sldMkLst>
          <pc:docMk/>
          <pc:sldMk cId="3417557231" sldId="1553"/>
        </pc:sldMkLst>
        <pc:spChg chg="mod">
          <ac:chgData name="Michael Winka" userId="f22085af1345ad50" providerId="LiveId" clId="{D877B798-FF62-42BF-B830-EA20E6F44E4F}" dt="2025-01-13T14:46:47.584" v="1713" actId="14100"/>
          <ac:spMkLst>
            <pc:docMk/>
            <pc:sldMk cId="3417557231" sldId="1553"/>
            <ac:spMk id="6" creationId="{00000000-0000-0000-0000-000000000000}"/>
          </ac:spMkLst>
        </pc:spChg>
        <pc:spChg chg="mod">
          <ac:chgData name="Michael Winka" userId="f22085af1345ad50" providerId="LiveId" clId="{D877B798-FF62-42BF-B830-EA20E6F44E4F}" dt="2025-01-16T22:32:41.636" v="2388" actId="20577"/>
          <ac:spMkLst>
            <pc:docMk/>
            <pc:sldMk cId="3417557231" sldId="1553"/>
            <ac:spMk id="9" creationId="{EB062A03-5123-835A-2A5E-230FD1A4C0BB}"/>
          </ac:spMkLst>
        </pc:spChg>
      </pc:sldChg>
      <pc:sldChg chg="del">
        <pc:chgData name="Michael Winka" userId="f22085af1345ad50" providerId="LiveId" clId="{D877B798-FF62-42BF-B830-EA20E6F44E4F}" dt="2025-01-09T03:15:33.213" v="563" actId="47"/>
        <pc:sldMkLst>
          <pc:docMk/>
          <pc:sldMk cId="1015961294" sldId="1554"/>
        </pc:sldMkLst>
      </pc:sldChg>
      <pc:sldChg chg="modSp add mod">
        <pc:chgData name="Michael Winka" userId="f22085af1345ad50" providerId="LiveId" clId="{D877B798-FF62-42BF-B830-EA20E6F44E4F}" dt="2025-01-10T02:35:50.648" v="825" actId="20577"/>
        <pc:sldMkLst>
          <pc:docMk/>
          <pc:sldMk cId="1332644177" sldId="1555"/>
        </pc:sldMkLst>
        <pc:spChg chg="mod">
          <ac:chgData name="Michael Winka" userId="f22085af1345ad50" providerId="LiveId" clId="{D877B798-FF62-42BF-B830-EA20E6F44E4F}" dt="2025-01-10T02:35:50.648" v="825" actId="20577"/>
          <ac:spMkLst>
            <pc:docMk/>
            <pc:sldMk cId="1332644177" sldId="1555"/>
            <ac:spMk id="5" creationId="{E3EFC0F5-03D5-46EE-B75E-6F3C4F811CA2}"/>
          </ac:spMkLst>
        </pc:spChg>
      </pc:sldChg>
      <pc:sldChg chg="add del">
        <pc:chgData name="Michael Winka" userId="f22085af1345ad50" providerId="LiveId" clId="{D877B798-FF62-42BF-B830-EA20E6F44E4F}" dt="2025-01-10T02:43:02.284" v="835" actId="47"/>
        <pc:sldMkLst>
          <pc:docMk/>
          <pc:sldMk cId="657894127" sldId="1560"/>
        </pc:sldMkLst>
      </pc:sldChg>
      <pc:sldChg chg="add del ord">
        <pc:chgData name="Michael Winka" userId="f22085af1345ad50" providerId="LiveId" clId="{D877B798-FF62-42BF-B830-EA20E6F44E4F}" dt="2025-01-09T02:10:43.310" v="5" actId="47"/>
        <pc:sldMkLst>
          <pc:docMk/>
          <pc:sldMk cId="892622276" sldId="1573"/>
        </pc:sldMkLst>
      </pc:sldChg>
      <pc:sldChg chg="ord">
        <pc:chgData name="Michael Winka" userId="f22085af1345ad50" providerId="LiveId" clId="{D877B798-FF62-42BF-B830-EA20E6F44E4F}" dt="2025-01-09T02:10:50.408" v="7"/>
        <pc:sldMkLst>
          <pc:docMk/>
          <pc:sldMk cId="1674929138" sldId="1574"/>
        </pc:sldMkLst>
      </pc:sldChg>
      <pc:sldChg chg="add">
        <pc:chgData name="Michael Winka" userId="f22085af1345ad50" providerId="LiveId" clId="{D877B798-FF62-42BF-B830-EA20E6F44E4F}" dt="2025-01-09T02:08:15.693" v="0"/>
        <pc:sldMkLst>
          <pc:docMk/>
          <pc:sldMk cId="4116968880" sldId="1575"/>
        </pc:sldMkLst>
      </pc:sldChg>
      <pc:sldChg chg="modSp mod">
        <pc:chgData name="Michael Winka" userId="f22085af1345ad50" providerId="LiveId" clId="{D877B798-FF62-42BF-B830-EA20E6F44E4F}" dt="2025-01-16T23:07:15.042" v="2433" actId="255"/>
        <pc:sldMkLst>
          <pc:docMk/>
          <pc:sldMk cId="629565227" sldId="1577"/>
        </pc:sldMkLst>
        <pc:spChg chg="mod">
          <ac:chgData name="Michael Winka" userId="f22085af1345ad50" providerId="LiveId" clId="{D877B798-FF62-42BF-B830-EA20E6F44E4F}" dt="2025-01-16T23:07:15.042" v="2433" actId="255"/>
          <ac:spMkLst>
            <pc:docMk/>
            <pc:sldMk cId="629565227" sldId="1577"/>
            <ac:spMk id="8" creationId="{1B464F5C-6339-528D-5765-DF83B2B85CF1}"/>
          </ac:spMkLst>
        </pc:spChg>
      </pc:sldChg>
      <pc:sldChg chg="del">
        <pc:chgData name="Michael Winka" userId="f22085af1345ad50" providerId="LiveId" clId="{D877B798-FF62-42BF-B830-EA20E6F44E4F}" dt="2025-01-09T03:15:31.076" v="562" actId="47"/>
        <pc:sldMkLst>
          <pc:docMk/>
          <pc:sldMk cId="75628377" sldId="1578"/>
        </pc:sldMkLst>
      </pc:sldChg>
      <pc:sldChg chg="add">
        <pc:chgData name="Michael Winka" userId="f22085af1345ad50" providerId="LiveId" clId="{D877B798-FF62-42BF-B830-EA20E6F44E4F}" dt="2025-01-09T02:08:15.693" v="0"/>
        <pc:sldMkLst>
          <pc:docMk/>
          <pc:sldMk cId="1694079961" sldId="1579"/>
        </pc:sldMkLst>
      </pc:sldChg>
      <pc:sldChg chg="modSp add mod ord">
        <pc:chgData name="Michael Winka" userId="f22085af1345ad50" providerId="LiveId" clId="{D877B798-FF62-42BF-B830-EA20E6F44E4F}" dt="2025-01-16T21:27:43.785" v="2179" actId="20577"/>
        <pc:sldMkLst>
          <pc:docMk/>
          <pc:sldMk cId="506721154" sldId="1580"/>
        </pc:sldMkLst>
        <pc:spChg chg="mod">
          <ac:chgData name="Michael Winka" userId="f22085af1345ad50" providerId="LiveId" clId="{D877B798-FF62-42BF-B830-EA20E6F44E4F}" dt="2025-01-16T21:27:43.785" v="2179" actId="20577"/>
          <ac:spMkLst>
            <pc:docMk/>
            <pc:sldMk cId="506721154" sldId="1580"/>
            <ac:spMk id="2" creationId="{00000000-0000-0000-0000-000000000000}"/>
          </ac:spMkLst>
        </pc:spChg>
      </pc:sldChg>
      <pc:sldChg chg="add del">
        <pc:chgData name="Michael Winka" userId="f22085af1345ad50" providerId="LiveId" clId="{D877B798-FF62-42BF-B830-EA20E6F44E4F}" dt="2025-01-09T03:18:09.281" v="570" actId="47"/>
        <pc:sldMkLst>
          <pc:docMk/>
          <pc:sldMk cId="3820470363" sldId="1583"/>
        </pc:sldMkLst>
      </pc:sldChg>
      <pc:sldChg chg="add">
        <pc:chgData name="Michael Winka" userId="f22085af1345ad50" providerId="LiveId" clId="{D877B798-FF62-42BF-B830-EA20E6F44E4F}" dt="2025-01-09T02:08:15.693" v="0"/>
        <pc:sldMkLst>
          <pc:docMk/>
          <pc:sldMk cId="4220622934" sldId="1584"/>
        </pc:sldMkLst>
      </pc:sldChg>
      <pc:sldChg chg="del">
        <pc:chgData name="Michael Winka" userId="f22085af1345ad50" providerId="LiveId" clId="{D877B798-FF62-42BF-B830-EA20E6F44E4F}" dt="2025-01-09T02:19:25.611" v="229" actId="47"/>
        <pc:sldMkLst>
          <pc:docMk/>
          <pc:sldMk cId="1665700372" sldId="1585"/>
        </pc:sldMkLst>
      </pc:sldChg>
      <pc:sldChg chg="del">
        <pc:chgData name="Michael Winka" userId="f22085af1345ad50" providerId="LiveId" clId="{D877B798-FF62-42BF-B830-EA20E6F44E4F}" dt="2025-01-09T02:19:52.037" v="230" actId="47"/>
        <pc:sldMkLst>
          <pc:docMk/>
          <pc:sldMk cId="1166682807" sldId="1586"/>
        </pc:sldMkLst>
      </pc:sldChg>
      <pc:sldChg chg="add ord">
        <pc:chgData name="Michael Winka" userId="f22085af1345ad50" providerId="LiveId" clId="{D877B798-FF62-42BF-B830-EA20E6F44E4F}" dt="2025-01-13T13:39:33.768" v="1429"/>
        <pc:sldMkLst>
          <pc:docMk/>
          <pc:sldMk cId="2472793726" sldId="1589"/>
        </pc:sldMkLst>
      </pc:sldChg>
      <pc:sldChg chg="del">
        <pc:chgData name="Michael Winka" userId="f22085af1345ad50" providerId="LiveId" clId="{D877B798-FF62-42BF-B830-EA20E6F44E4F}" dt="2025-01-09T03:15:34.243" v="564" actId="47"/>
        <pc:sldMkLst>
          <pc:docMk/>
          <pc:sldMk cId="1865326583" sldId="1595"/>
        </pc:sldMkLst>
      </pc:sldChg>
      <pc:sldChg chg="del">
        <pc:chgData name="Michael Winka" userId="f22085af1345ad50" providerId="LiveId" clId="{D877B798-FF62-42BF-B830-EA20E6F44E4F}" dt="2025-01-09T03:15:35.491" v="565" actId="47"/>
        <pc:sldMkLst>
          <pc:docMk/>
          <pc:sldMk cId="341823684" sldId="1596"/>
        </pc:sldMkLst>
      </pc:sldChg>
      <pc:sldChg chg="del">
        <pc:chgData name="Michael Winka" userId="f22085af1345ad50" providerId="LiveId" clId="{D877B798-FF62-42BF-B830-EA20E6F44E4F}" dt="2025-01-09T03:16:10.643" v="567" actId="47"/>
        <pc:sldMkLst>
          <pc:docMk/>
          <pc:sldMk cId="3158603222" sldId="1597"/>
        </pc:sldMkLst>
      </pc:sldChg>
      <pc:sldChg chg="addSp delSp modSp add del mod">
        <pc:chgData name="Michael Winka" userId="f22085af1345ad50" providerId="LiveId" clId="{D877B798-FF62-42BF-B830-EA20E6F44E4F}" dt="2025-01-11T01:56:34.987" v="1281" actId="478"/>
        <pc:sldMkLst>
          <pc:docMk/>
          <pc:sldMk cId="1194445409" sldId="1598"/>
        </pc:sldMkLst>
        <pc:spChg chg="add mod">
          <ac:chgData name="Michael Winka" userId="f22085af1345ad50" providerId="LiveId" clId="{D877B798-FF62-42BF-B830-EA20E6F44E4F}" dt="2025-01-11T01:44:59.197" v="1114" actId="1076"/>
          <ac:spMkLst>
            <pc:docMk/>
            <pc:sldMk cId="1194445409" sldId="1598"/>
            <ac:spMk id="6" creationId="{D31267AB-5A0F-75EA-88C1-B2822107296E}"/>
          </ac:spMkLst>
        </pc:spChg>
        <pc:spChg chg="add mod">
          <ac:chgData name="Michael Winka" userId="f22085af1345ad50" providerId="LiveId" clId="{D877B798-FF62-42BF-B830-EA20E6F44E4F}" dt="2025-01-11T01:49:44.674" v="1266" actId="1076"/>
          <ac:spMkLst>
            <pc:docMk/>
            <pc:sldMk cId="1194445409" sldId="1598"/>
            <ac:spMk id="7" creationId="{AA531CD7-5916-236D-8CD2-544E3CC256B7}"/>
          </ac:spMkLst>
        </pc:spChg>
        <pc:spChg chg="add del mod">
          <ac:chgData name="Michael Winka" userId="f22085af1345ad50" providerId="LiveId" clId="{D877B798-FF62-42BF-B830-EA20E6F44E4F}" dt="2025-01-11T01:49:03.855" v="1229" actId="1076"/>
          <ac:spMkLst>
            <pc:docMk/>
            <pc:sldMk cId="1194445409" sldId="1598"/>
            <ac:spMk id="8" creationId="{D52D650D-79FE-C6CA-ADC4-D2452184345E}"/>
          </ac:spMkLst>
        </pc:spChg>
      </pc:sldChg>
      <pc:sldChg chg="modSp add mod">
        <pc:chgData name="Michael Winka" userId="f22085af1345ad50" providerId="LiveId" clId="{D877B798-FF62-42BF-B830-EA20E6F44E4F}" dt="2025-01-16T23:11:10.582" v="2437" actId="207"/>
        <pc:sldMkLst>
          <pc:docMk/>
          <pc:sldMk cId="1441823460" sldId="1599"/>
        </pc:sldMkLst>
        <pc:spChg chg="mod">
          <ac:chgData name="Michael Winka" userId="f22085af1345ad50" providerId="LiveId" clId="{D877B798-FF62-42BF-B830-EA20E6F44E4F}" dt="2025-01-16T23:11:10.582" v="2437" actId="207"/>
          <ac:spMkLst>
            <pc:docMk/>
            <pc:sldMk cId="1441823460" sldId="1599"/>
            <ac:spMk id="6" creationId="{F57C4AB8-CA7A-671A-C587-FB0DA380AF1E}"/>
          </ac:spMkLst>
        </pc:spChg>
      </pc:sldChg>
      <pc:sldChg chg="add">
        <pc:chgData name="Michael Winka" userId="f22085af1345ad50" providerId="LiveId" clId="{D877B798-FF62-42BF-B830-EA20E6F44E4F}" dt="2025-01-09T02:08:15.693" v="0"/>
        <pc:sldMkLst>
          <pc:docMk/>
          <pc:sldMk cId="3703151300" sldId="1600"/>
        </pc:sldMkLst>
      </pc:sldChg>
      <pc:sldChg chg="addSp modSp add mod ord">
        <pc:chgData name="Michael Winka" userId="f22085af1345ad50" providerId="LiveId" clId="{D877B798-FF62-42BF-B830-EA20E6F44E4F}" dt="2025-01-11T02:13:11.723" v="1366" actId="20577"/>
        <pc:sldMkLst>
          <pc:docMk/>
          <pc:sldMk cId="4002062909" sldId="1601"/>
        </pc:sldMkLst>
        <pc:spChg chg="add mod">
          <ac:chgData name="Michael Winka" userId="f22085af1345ad50" providerId="LiveId" clId="{D877B798-FF62-42BF-B830-EA20E6F44E4F}" dt="2025-01-11T02:13:11.723" v="1366" actId="20577"/>
          <ac:spMkLst>
            <pc:docMk/>
            <pc:sldMk cId="4002062909" sldId="1601"/>
            <ac:spMk id="7" creationId="{0135CF3C-A963-6BEA-E324-57D87753FEDA}"/>
          </ac:spMkLst>
        </pc:spChg>
        <pc:picChg chg="mod">
          <ac:chgData name="Michael Winka" userId="f22085af1345ad50" providerId="LiveId" clId="{D877B798-FF62-42BF-B830-EA20E6F44E4F}" dt="2025-01-11T02:11:54.740" v="1330" actId="14100"/>
          <ac:picMkLst>
            <pc:docMk/>
            <pc:sldMk cId="4002062909" sldId="1601"/>
            <ac:picMk id="6" creationId="{A19F131A-325E-E98A-9E67-AAE6E891D2C6}"/>
          </ac:picMkLst>
        </pc:picChg>
      </pc:sldChg>
      <pc:sldChg chg="modSp add mod">
        <pc:chgData name="Michael Winka" userId="f22085af1345ad50" providerId="LiveId" clId="{D877B798-FF62-42BF-B830-EA20E6F44E4F}" dt="2025-01-16T23:13:07.318" v="2445" actId="20577"/>
        <pc:sldMkLst>
          <pc:docMk/>
          <pc:sldMk cId="329978230" sldId="1602"/>
        </pc:sldMkLst>
        <pc:spChg chg="mod">
          <ac:chgData name="Michael Winka" userId="f22085af1345ad50" providerId="LiveId" clId="{D877B798-FF62-42BF-B830-EA20E6F44E4F}" dt="2025-01-16T23:13:07.318" v="2445" actId="20577"/>
          <ac:spMkLst>
            <pc:docMk/>
            <pc:sldMk cId="329978230" sldId="1602"/>
            <ac:spMk id="5" creationId="{E3EFC0F5-03D5-46EE-B75E-6F3C4F811CA2}"/>
          </ac:spMkLst>
        </pc:spChg>
      </pc:sldChg>
      <pc:sldChg chg="add">
        <pc:chgData name="Michael Winka" userId="f22085af1345ad50" providerId="LiveId" clId="{D877B798-FF62-42BF-B830-EA20E6F44E4F}" dt="2025-01-09T02:08:15.693" v="0"/>
        <pc:sldMkLst>
          <pc:docMk/>
          <pc:sldMk cId="1390245454" sldId="1603"/>
        </pc:sldMkLst>
      </pc:sldChg>
      <pc:sldChg chg="add">
        <pc:chgData name="Michael Winka" userId="f22085af1345ad50" providerId="LiveId" clId="{D877B798-FF62-42BF-B830-EA20E6F44E4F}" dt="2025-01-09T02:08:15.693" v="0"/>
        <pc:sldMkLst>
          <pc:docMk/>
          <pc:sldMk cId="4077086145" sldId="1604"/>
        </pc:sldMkLst>
      </pc:sldChg>
      <pc:sldChg chg="delSp modSp add mod">
        <pc:chgData name="Michael Winka" userId="f22085af1345ad50" providerId="LiveId" clId="{D877B798-FF62-42BF-B830-EA20E6F44E4F}" dt="2025-01-09T02:33:08.556" v="249"/>
        <pc:sldMkLst>
          <pc:docMk/>
          <pc:sldMk cId="1129596135" sldId="1605"/>
        </pc:sldMkLst>
        <pc:spChg chg="mod">
          <ac:chgData name="Michael Winka" userId="f22085af1345ad50" providerId="LiveId" clId="{D877B798-FF62-42BF-B830-EA20E6F44E4F}" dt="2025-01-09T02:33:00.266" v="247" actId="1076"/>
          <ac:spMkLst>
            <pc:docMk/>
            <pc:sldMk cId="1129596135" sldId="1605"/>
            <ac:spMk id="6" creationId="{995BB66E-80E7-C2E0-52C5-9A7EBD70C7C0}"/>
          </ac:spMkLst>
        </pc:spChg>
      </pc:sldChg>
      <pc:sldChg chg="addSp delSp modSp new mod modAnim">
        <pc:chgData name="Michael Winka" userId="f22085af1345ad50" providerId="LiveId" clId="{D877B798-FF62-42BF-B830-EA20E6F44E4F}" dt="2025-01-16T23:27:38.044" v="2469"/>
        <pc:sldMkLst>
          <pc:docMk/>
          <pc:sldMk cId="4222715479" sldId="1606"/>
        </pc:sldMkLst>
        <pc:spChg chg="add del mod">
          <ac:chgData name="Michael Winka" userId="f22085af1345ad50" providerId="LiveId" clId="{D877B798-FF62-42BF-B830-EA20E6F44E4F}" dt="2025-01-16T23:25:37.101" v="2455" actId="11529"/>
          <ac:spMkLst>
            <pc:docMk/>
            <pc:sldMk cId="4222715479" sldId="1606"/>
            <ac:spMk id="6" creationId="{EE7187AE-F186-950C-866F-E831CC8A6D32}"/>
          </ac:spMkLst>
        </pc:spChg>
        <pc:spChg chg="add mod">
          <ac:chgData name="Michael Winka" userId="f22085af1345ad50" providerId="LiveId" clId="{D877B798-FF62-42BF-B830-EA20E6F44E4F}" dt="2025-01-10T02:10:56.295" v="589" actId="1076"/>
          <ac:spMkLst>
            <pc:docMk/>
            <pc:sldMk cId="4222715479" sldId="1606"/>
            <ac:spMk id="7" creationId="{3FCC6908-8E3B-D0F6-D22F-7D85F6CAB1F0}"/>
          </ac:spMkLst>
        </pc:spChg>
        <pc:spChg chg="add mod">
          <ac:chgData name="Michael Winka" userId="f22085af1345ad50" providerId="LiveId" clId="{D877B798-FF62-42BF-B830-EA20E6F44E4F}" dt="2025-01-16T23:27:15.590" v="2468" actId="14100"/>
          <ac:spMkLst>
            <pc:docMk/>
            <pc:sldMk cId="4222715479" sldId="1606"/>
            <ac:spMk id="8" creationId="{A977832E-FA43-3614-1656-C982CC111D0D}"/>
          </ac:spMkLst>
        </pc:spChg>
        <pc:spChg chg="add mod">
          <ac:chgData name="Michael Winka" userId="f22085af1345ad50" providerId="LiveId" clId="{D877B798-FF62-42BF-B830-EA20E6F44E4F}" dt="2025-01-10T02:11:27.919" v="640" actId="20577"/>
          <ac:spMkLst>
            <pc:docMk/>
            <pc:sldMk cId="4222715479" sldId="1606"/>
            <ac:spMk id="9" creationId="{460894B6-53BD-D60D-1B83-B64CD424B96D}"/>
          </ac:spMkLst>
        </pc:spChg>
        <pc:spChg chg="add mod">
          <ac:chgData name="Michael Winka" userId="f22085af1345ad50" providerId="LiveId" clId="{D877B798-FF62-42BF-B830-EA20E6F44E4F}" dt="2025-01-16T01:43:22.913" v="1985" actId="20577"/>
          <ac:spMkLst>
            <pc:docMk/>
            <pc:sldMk cId="4222715479" sldId="1606"/>
            <ac:spMk id="10" creationId="{537F0063-63F2-57ED-BDB0-8E07EC7FBDB6}"/>
          </ac:spMkLst>
        </pc:spChg>
        <pc:picChg chg="add mod">
          <ac:chgData name="Michael Winka" userId="f22085af1345ad50" providerId="LiveId" clId="{D877B798-FF62-42BF-B830-EA20E6F44E4F}" dt="2025-01-16T01:20:26.794" v="1841" actId="1076"/>
          <ac:picMkLst>
            <pc:docMk/>
            <pc:sldMk cId="4222715479" sldId="1606"/>
            <ac:picMk id="5" creationId="{5A06BE21-DDEA-E8B1-EDD0-1A3A810DA59D}"/>
          </ac:picMkLst>
        </pc:picChg>
      </pc:sldChg>
      <pc:sldChg chg="addSp delSp modSp new mod ord">
        <pc:chgData name="Michael Winka" userId="f22085af1345ad50" providerId="LiveId" clId="{D877B798-FF62-42BF-B830-EA20E6F44E4F}" dt="2025-01-13T14:12:19.729" v="1526"/>
        <pc:sldMkLst>
          <pc:docMk/>
          <pc:sldMk cId="1265581059" sldId="1607"/>
        </pc:sldMkLst>
        <pc:spChg chg="add mod">
          <ac:chgData name="Michael Winka" userId="f22085af1345ad50" providerId="LiveId" clId="{D877B798-FF62-42BF-B830-EA20E6F44E4F}" dt="2025-01-13T14:12:10.064" v="1524" actId="20577"/>
          <ac:spMkLst>
            <pc:docMk/>
            <pc:sldMk cId="1265581059" sldId="1607"/>
            <ac:spMk id="5" creationId="{D43CFAD0-5330-92E3-152E-1F74BEA439A9}"/>
          </ac:spMkLst>
        </pc:spChg>
        <pc:spChg chg="add mod">
          <ac:chgData name="Michael Winka" userId="f22085af1345ad50" providerId="LiveId" clId="{D877B798-FF62-42BF-B830-EA20E6F44E4F}" dt="2025-01-10T02:23:16.128" v="794" actId="207"/>
          <ac:spMkLst>
            <pc:docMk/>
            <pc:sldMk cId="1265581059" sldId="1607"/>
            <ac:spMk id="14" creationId="{9AD44B61-F3F0-5B63-F861-2000C6E70C9C}"/>
          </ac:spMkLst>
        </pc:spChg>
        <pc:spChg chg="add mod">
          <ac:chgData name="Michael Winka" userId="f22085af1345ad50" providerId="LiveId" clId="{D877B798-FF62-42BF-B830-EA20E6F44E4F}" dt="2025-01-10T02:25:36.607" v="802" actId="1076"/>
          <ac:spMkLst>
            <pc:docMk/>
            <pc:sldMk cId="1265581059" sldId="1607"/>
            <ac:spMk id="16" creationId="{5A7893AC-0E36-5AEB-96F6-7885ECE1C886}"/>
          </ac:spMkLst>
        </pc:spChg>
        <pc:picChg chg="add mod">
          <ac:chgData name="Michael Winka" userId="f22085af1345ad50" providerId="LiveId" clId="{D877B798-FF62-42BF-B830-EA20E6F44E4F}" dt="2025-01-10T02:21:42.609" v="785" actId="14100"/>
          <ac:picMkLst>
            <pc:docMk/>
            <pc:sldMk cId="1265581059" sldId="1607"/>
            <ac:picMk id="10" creationId="{39012B27-182E-7E33-A79A-0BF3210EF2BE}"/>
          </ac:picMkLst>
        </pc:picChg>
        <pc:picChg chg="add mod">
          <ac:chgData name="Michael Winka" userId="f22085af1345ad50" providerId="LiveId" clId="{D877B798-FF62-42BF-B830-EA20E6F44E4F}" dt="2025-01-10T02:21:38.725" v="784" actId="14100"/>
          <ac:picMkLst>
            <pc:docMk/>
            <pc:sldMk cId="1265581059" sldId="1607"/>
            <ac:picMk id="11" creationId="{35FE07CD-9764-4822-2488-E5F4EA5CEBA1}"/>
          </ac:picMkLst>
        </pc:picChg>
      </pc:sldChg>
      <pc:sldChg chg="addSp delSp modSp add mod">
        <pc:chgData name="Michael Winka" userId="f22085af1345ad50" providerId="LiveId" clId="{D877B798-FF62-42BF-B830-EA20E6F44E4F}" dt="2025-01-11T01:59:15.929" v="1294"/>
        <pc:sldMkLst>
          <pc:docMk/>
          <pc:sldMk cId="1748706055" sldId="1608"/>
        </pc:sldMkLst>
        <pc:spChg chg="add mod">
          <ac:chgData name="Michael Winka" userId="f22085af1345ad50" providerId="LiveId" clId="{D877B798-FF62-42BF-B830-EA20E6F44E4F}" dt="2025-01-11T01:58:57.177" v="1290" actId="14100"/>
          <ac:spMkLst>
            <pc:docMk/>
            <pc:sldMk cId="1748706055" sldId="1608"/>
            <ac:spMk id="9" creationId="{BEB8F027-E2EE-277B-070C-45ABDE43AD9C}"/>
          </ac:spMkLst>
        </pc:spChg>
        <pc:picChg chg="mod">
          <ac:chgData name="Michael Winka" userId="f22085af1345ad50" providerId="LiveId" clId="{D877B798-FF62-42BF-B830-EA20E6F44E4F}" dt="2025-01-11T01:57:41.460" v="1285" actId="1582"/>
          <ac:picMkLst>
            <pc:docMk/>
            <pc:sldMk cId="1748706055" sldId="1608"/>
            <ac:picMk id="5" creationId="{D3B4BE12-E42F-387D-625C-95DDEB225C5B}"/>
          </ac:picMkLst>
        </pc:picChg>
      </pc:sldChg>
      <pc:sldChg chg="new del">
        <pc:chgData name="Michael Winka" userId="f22085af1345ad50" providerId="LiveId" clId="{D877B798-FF62-42BF-B830-EA20E6F44E4F}" dt="2025-01-16T00:09:51.698" v="1793" actId="680"/>
        <pc:sldMkLst>
          <pc:docMk/>
          <pc:sldMk cId="3894929163" sldId="160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E33C5781-809E-4092-B13B-15FBC2D11AE2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582760E4-C4DC-42D7-BBDA-9FE50FA7A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00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57995BF9-85F1-49C0-9E78-EC19FC26A7D3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F2212CB8-9330-494F-AB22-D4BA10979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08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12CB8-9330-494F-AB22-D4BA109791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24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12CB8-9330-494F-AB22-D4BA109791F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56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70D0A-8D4E-4D4D-8B01-C6E44C218EE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05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70D0A-8D4E-4D4D-8B01-C6E44C218EE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89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70D0A-8D4E-4D4D-8B01-C6E44C218EE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52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290460" y="8856171"/>
            <a:ext cx="155057" cy="167617"/>
          </a:xfrm>
          <a:ln/>
        </p:spPr>
        <p:txBody>
          <a:bodyPr/>
          <a:lstStyle/>
          <a:p>
            <a:fld id="{5B615F17-C3AE-4410-A22A-F4991619EF1E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6525" y="576263"/>
            <a:ext cx="7197725" cy="4049712"/>
          </a:xfrm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529" y="4946340"/>
            <a:ext cx="5964990" cy="487613"/>
          </a:xfrm>
        </p:spPr>
        <p:txBody>
          <a:bodyPr/>
          <a:lstStyle/>
          <a:p>
            <a:r>
              <a:rPr lang="en-US" altLang="en-US"/>
              <a:t>Residential customers have realized clear benefits as well…..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744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Michael Winka - Solar 101 Clean Energy Tools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9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Michael Winka - Solar 101 Clean Energy Tools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9577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Michael Winka - Solar 101 Clean Energy Tools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8542577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Michael Winka - Solar 101 Clean Energy Tools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8703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Michael Winka - Solar 101 Clean Energy Tools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9471257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Michael Winka - Solar 101 Clean Energy Tools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48546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Michael Winka - Solar 101 Clean Energy Tools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7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Michael Winka - Solar 101 Clean Energy Tools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9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Michael Winka - Solar 101 Clean Energy Tools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2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Michael Winka - Solar 101 Clean Energy Tools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53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Michael Winka - Solar 101 Clean Energy Tools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8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Michael Winka - Solar 101 Clean Energy Tools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7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Michael Winka - Solar 101 Clean Energy Tools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7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Michael Winka - Solar 101 Clean Energy Tools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9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Michael Winka - Solar 101 Clean Energy Tools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7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Michael Winka - Solar 101 Clean Energy Tools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1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4/20/2022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Michael Winka - Solar 101 Clean Energy Tools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720ADE7-471B-45CE-AB9A-C1F35E4D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2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winka@comcast.net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tb.nrel.gov/electricity/2023/residential_battery_storage" TargetMode="External"/><Relationship Id="rId2" Type="http://schemas.openxmlformats.org/officeDocument/2006/relationships/hyperlink" Target="https://www.nrel.gov/docs/fy21osti/77324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larreviews.com/solar-battery-reviews" TargetMode="External"/><Relationship Id="rId2" Type="http://schemas.openxmlformats.org/officeDocument/2006/relationships/hyperlink" Target="https://www.cleanenergyreviews.info/battery-storage-comparison-char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s://news.energysage.com/best-solar-batterie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larreviews.com/solar-battery-reviews" TargetMode="External"/><Relationship Id="rId2" Type="http://schemas.openxmlformats.org/officeDocument/2006/relationships/hyperlink" Target="https://www.cleanenergyreviews.info/battery-storage-comparison-chart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ews.energysage.com/best-solar-batteries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hyperlink" Target="https://www.nrel.gov/docs/fy21osti/77324.pdf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leanenergyreviews.info/blog/vehicle-to-load-v2l-explained#google_vignette" TargetMode="External"/><Relationship Id="rId4" Type="http://schemas.openxmlformats.org/officeDocument/2006/relationships/hyperlink" Target="https://www.mdpi.com/1996-1073/14/12/3673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larpowerworldonline.com/2016/03/using-a-direct-dc-transfer-solution-to-better-back-up-solar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emp.lbl.gov/tracking-the-sun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mwinka@comcast.net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cleanenergy.com/storag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consumeraffairs.gov/hic/Pages/applications.aspx" TargetMode="External"/><Relationship Id="rId2" Type="http://schemas.openxmlformats.org/officeDocument/2006/relationships/hyperlink" Target="https://www.njconsumeraffairs.gov/elec/Pages/default.aspx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390" y="375981"/>
            <a:ext cx="85459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Building Electrification Committee 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Battery Storage  - The Basics - Part 2  </a:t>
            </a: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334" y="4102370"/>
            <a:ext cx="80906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Mike Winka </a:t>
            </a:r>
          </a:p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mwinka@comcast.net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– 609-778-8717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FE9E51-3F22-49E7-8C9A-90DD07E0B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75E0F5-09E4-4A2A-A0CA-AFAD9268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Michael Winka - Solar 101 Clean Energy Tools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3EB6F4-E367-4555-9F31-65E364C84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06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389BF-1A36-92F7-BFE4-1E1F5BE7F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2A97F3-4FD6-8B3C-9CBF-2B696FE0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9F2EFD-7043-9394-19ED-DA14414A1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Michael Winka - Solar 101 Clean Energy Tools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5F427-1B80-8D95-0151-6945D93E1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B4BE12-E42F-387D-625C-95DDEB225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17" y="367552"/>
            <a:ext cx="10532765" cy="603893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61F905-28B1-15D9-DFDF-530002C0F7F1}"/>
              </a:ext>
            </a:extLst>
          </p:cNvPr>
          <p:cNvSpPr txBox="1"/>
          <p:nvPr/>
        </p:nvSpPr>
        <p:spPr>
          <a:xfrm>
            <a:off x="2402541" y="959224"/>
            <a:ext cx="248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California Duck Curve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EB8F027-E2EE-277B-070C-45ABDE43AD9C}"/>
              </a:ext>
            </a:extLst>
          </p:cNvPr>
          <p:cNvSpPr/>
          <p:nvPr/>
        </p:nvSpPr>
        <p:spPr>
          <a:xfrm>
            <a:off x="2286000" y="2465294"/>
            <a:ext cx="8650941" cy="763314"/>
          </a:xfrm>
          <a:custGeom>
            <a:avLst/>
            <a:gdLst>
              <a:gd name="connsiteX0" fmla="*/ 0 w 8650941"/>
              <a:gd name="connsiteY0" fmla="*/ 0 h 1586892"/>
              <a:gd name="connsiteX1" fmla="*/ 1048871 w 8650941"/>
              <a:gd name="connsiteY1" fmla="*/ 421341 h 1586892"/>
              <a:gd name="connsiteX2" fmla="*/ 2976282 w 8650941"/>
              <a:gd name="connsiteY2" fmla="*/ 215153 h 1586892"/>
              <a:gd name="connsiteX3" fmla="*/ 5109882 w 8650941"/>
              <a:gd name="connsiteY3" fmla="*/ 1586753 h 1586892"/>
              <a:gd name="connsiteX4" fmla="*/ 7431741 w 8650941"/>
              <a:gd name="connsiteY4" fmla="*/ 125506 h 1586892"/>
              <a:gd name="connsiteX5" fmla="*/ 8650941 w 8650941"/>
              <a:gd name="connsiteY5" fmla="*/ 286871 h 158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50941" h="1586892">
                <a:moveTo>
                  <a:pt x="0" y="0"/>
                </a:moveTo>
                <a:cubicBezTo>
                  <a:pt x="276412" y="192741"/>
                  <a:pt x="552824" y="385482"/>
                  <a:pt x="1048871" y="421341"/>
                </a:cubicBezTo>
                <a:cubicBezTo>
                  <a:pt x="1544918" y="457200"/>
                  <a:pt x="2299447" y="20918"/>
                  <a:pt x="2976282" y="215153"/>
                </a:cubicBezTo>
                <a:cubicBezTo>
                  <a:pt x="3653117" y="409388"/>
                  <a:pt x="4367306" y="1601694"/>
                  <a:pt x="5109882" y="1586753"/>
                </a:cubicBezTo>
                <a:cubicBezTo>
                  <a:pt x="5852458" y="1571812"/>
                  <a:pt x="6841565" y="342153"/>
                  <a:pt x="7431741" y="125506"/>
                </a:cubicBezTo>
                <a:cubicBezTo>
                  <a:pt x="8021917" y="-91141"/>
                  <a:pt x="8336429" y="97865"/>
                  <a:pt x="8650941" y="28687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06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8CA108-C7B8-EC51-00D0-D0FC425B4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BB307-CF5D-2529-E14D-7DF5E43B3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Michael Winka - Solar 101 Clean Energy Tools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4795A-C3A7-C05F-07E4-5E70A83FF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71BA4C-80D7-8101-D92C-713C1CF9AC3F}"/>
              </a:ext>
            </a:extLst>
          </p:cNvPr>
          <p:cNvSpPr txBox="1"/>
          <p:nvPr/>
        </p:nvSpPr>
        <p:spPr>
          <a:xfrm>
            <a:off x="677334" y="451513"/>
            <a:ext cx="10047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Adding Storage as part of a New or Existing Solar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C4AB8-CA7A-671A-C587-FB0DA380AF1E}"/>
              </a:ext>
            </a:extLst>
          </p:cNvPr>
          <p:cNvSpPr txBox="1"/>
          <p:nvPr/>
        </p:nvSpPr>
        <p:spPr>
          <a:xfrm>
            <a:off x="677334" y="1147715"/>
            <a:ext cx="94438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Storage – A way to capture energy for later use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Mainly for electricity since oil coal and natural gas are already stored energy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Storage adds flexibility to the grid – they can add that energy when needed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Storage can make the grid more reliable and resilient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 at what size and what cost ?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Many ways to store energy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Pump Hydro/Compressed air – the current majority 70%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Thermal Storage – new more distributed &lt; 1%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Capacitor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Flywheels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Batteries Li ion, Pb acid, Ni-Cd, M+ hydride, Zn air, Alkaline flow batteries  29%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 Ni Mn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 Fe PO4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wet vs dry cells vs solid state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Basically a metal + and an electrolyte –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NJ Storage Goals 600 MW by 2021 and 2000 MW by 2030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Yards Creek 400 MW pump storage </a:t>
            </a:r>
          </a:p>
        </p:txBody>
      </p:sp>
    </p:spTree>
    <p:extLst>
      <p:ext uri="{BB962C8B-B14F-4D97-AF65-F5344CB8AC3E}">
        <p14:creationId xmlns:p14="http://schemas.microsoft.com/office/powerpoint/2010/main" val="1441823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481A3E-E22B-FAEB-4DCA-FF7A3AC7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46AEB8-9060-C7F5-FB23-62D324B38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Michael Winka - Solar 101 Clean Energy Tools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D3EEF-8E50-10B7-E4C2-6224D1DBD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E5958E-8B3D-162A-BC6D-AC487373E5DA}"/>
              </a:ext>
            </a:extLst>
          </p:cNvPr>
          <p:cNvSpPr txBox="1"/>
          <p:nvPr/>
        </p:nvSpPr>
        <p:spPr>
          <a:xfrm>
            <a:off x="719367" y="451513"/>
            <a:ext cx="91891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Storage is more complex than solar 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Solar is essentially plug and play 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Storage – especially battery storage requires routine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monitoring and maintenance to operate properly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If you are good at routine maintenance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battery may be OK for you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If not you need to think about how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to get the system serviced </a:t>
            </a:r>
          </a:p>
        </p:txBody>
      </p:sp>
    </p:spTree>
    <p:extLst>
      <p:ext uri="{BB962C8B-B14F-4D97-AF65-F5344CB8AC3E}">
        <p14:creationId xmlns:p14="http://schemas.microsoft.com/office/powerpoint/2010/main" val="3703151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CA6F9B-4DC9-4E6E-D711-F9E714827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63E193-992E-FE38-E3E7-ACCFA6B03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Michael Winka - Solar 101 Clean Energy Tools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A3606-B47E-AE8B-F382-B22CCFC5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6B63B7-5DC3-518C-D45F-56A1078B1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23" y="1804987"/>
            <a:ext cx="8959902" cy="32480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433EFE-1519-1CD2-C26C-805C0C04B45D}"/>
              </a:ext>
            </a:extLst>
          </p:cNvPr>
          <p:cNvSpPr txBox="1"/>
          <p:nvPr/>
        </p:nvSpPr>
        <p:spPr>
          <a:xfrm>
            <a:off x="1184223" y="5362521"/>
            <a:ext cx="77649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https://reopt.nrel.gov/projects/case-study-residential-storage.html</a:t>
            </a:r>
          </a:p>
        </p:txBody>
      </p:sp>
    </p:spTree>
    <p:extLst>
      <p:ext uri="{BB962C8B-B14F-4D97-AF65-F5344CB8AC3E}">
        <p14:creationId xmlns:p14="http://schemas.microsoft.com/office/powerpoint/2010/main" val="4220622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B922C-4AFA-1C0F-6C9D-BA65AD56C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6A7016-93E1-3E5A-EF1F-C2CF74C6F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Michael Winka - Solar 101 Clean Energy Tools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1C377-C118-7915-CD65-21C1AEB12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9F131A-325E-E98A-9E67-AAE6E891D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234" y="1048870"/>
            <a:ext cx="7869836" cy="49924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35CF3C-A963-6BEA-E324-57D87753FEDA}"/>
              </a:ext>
            </a:extLst>
          </p:cNvPr>
          <p:cNvSpPr txBox="1"/>
          <p:nvPr/>
        </p:nvSpPr>
        <p:spPr>
          <a:xfrm>
            <a:off x="964111" y="276597"/>
            <a:ext cx="61004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sng" dirty="0">
                <a:solidFill>
                  <a:srgbClr val="111827"/>
                </a:solidFill>
                <a:effectLst/>
                <a:latin typeface="Open Sans" panose="020B0606030504020204" pitchFamily="34" charset="0"/>
              </a:rPr>
              <a:t>NJ UCC Fire Subcode Chapter 12 </a:t>
            </a:r>
          </a:p>
          <a:p>
            <a:r>
              <a:rPr lang="en-US" b="1" i="0" u="sng" dirty="0">
                <a:solidFill>
                  <a:srgbClr val="111827"/>
                </a:solidFill>
                <a:effectLst/>
                <a:latin typeface="Open Sans" panose="020B0606030504020204" pitchFamily="34" charset="0"/>
              </a:rPr>
              <a:t>Section 1207 Electrical Energy Storage Systems (ESS)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062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6E2ABD-0725-36C7-5DCE-8E61FE1F6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EBF16C-EF29-3B3E-F487-15E55AE37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Michael Winka - Solar 101 Clean Energy Tools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5223D-66EE-315F-6733-334EA27C9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E1DB16D-AB0D-0E33-A385-80C8F9B5AE0A}"/>
              </a:ext>
            </a:extLst>
          </p:cNvPr>
          <p:cNvGraphicFramePr>
            <a:graphicFrameLocks noGrp="1"/>
          </p:cNvGraphicFramePr>
          <p:nvPr/>
        </p:nvGraphicFramePr>
        <p:xfrm>
          <a:off x="1112579" y="1050855"/>
          <a:ext cx="8596312" cy="4306583"/>
        </p:xfrm>
        <a:graphic>
          <a:graphicData uri="http://schemas.openxmlformats.org/drawingml/2006/table">
            <a:tbl>
              <a:tblPr/>
              <a:tblGrid>
                <a:gridCol w="4298156">
                  <a:extLst>
                    <a:ext uri="{9D8B030D-6E8A-4147-A177-3AD203B41FA5}">
                      <a16:colId xmlns:a16="http://schemas.microsoft.com/office/drawing/2014/main" val="1676545721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3148835948"/>
                    </a:ext>
                  </a:extLst>
                </a:gridCol>
              </a:tblGrid>
              <a:tr h="5451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Helvetica Neue"/>
                        </a:rPr>
                        <a:t>TECHNOLOGY</a:t>
                      </a:r>
                    </a:p>
                  </a:txBody>
                  <a:tcPr marL="114110" marR="73031" marT="36515" marB="36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solidFill>
                            <a:srgbClr val="0000FF"/>
                          </a:solidFill>
                          <a:effectLst/>
                          <a:latin typeface="Helvetica Neue"/>
                        </a:rPr>
                        <a:t>ENERGY CAPACITY</a:t>
                      </a:r>
                      <a:r>
                        <a:rPr lang="en-US" sz="1400" b="1" baseline="30000">
                          <a:solidFill>
                            <a:srgbClr val="0000FF"/>
                          </a:solidFill>
                          <a:effectLst/>
                          <a:latin typeface="Helvetica Neue"/>
                        </a:rPr>
                        <a:t>a</a:t>
                      </a:r>
                      <a:endParaRPr lang="en-US" sz="1400">
                        <a:solidFill>
                          <a:srgbClr val="0000FF"/>
                        </a:solidFill>
                        <a:effectLst/>
                        <a:latin typeface="Helvetica Neue"/>
                      </a:endParaRPr>
                    </a:p>
                  </a:txBody>
                  <a:tcPr marL="114110" marR="73031" marT="36515" marB="36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925600"/>
                  </a:ext>
                </a:extLst>
              </a:tr>
              <a:tr h="470181">
                <a:tc>
                  <a:txBody>
                    <a:bodyPr/>
                    <a:lstStyle/>
                    <a:p>
                      <a:pPr fontAlgn="ctr"/>
                      <a:r>
                        <a:rPr lang="en-US" sz="1400">
                          <a:solidFill>
                            <a:srgbClr val="0000FF"/>
                          </a:solidFill>
                          <a:effectLst/>
                          <a:latin typeface="Helvetica Neue"/>
                        </a:rPr>
                        <a:t>Capacitor ESS</a:t>
                      </a:r>
                    </a:p>
                  </a:txBody>
                  <a:tcPr marL="114110" marR="73031" marT="36515" marB="36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>
                          <a:solidFill>
                            <a:srgbClr val="0000FF"/>
                          </a:solidFill>
                          <a:effectLst/>
                          <a:latin typeface="Helvetica Neue"/>
                        </a:rPr>
                        <a:t>3 kWh</a:t>
                      </a:r>
                    </a:p>
                  </a:txBody>
                  <a:tcPr marL="114110" marR="73031" marT="36515" marB="36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086250"/>
                  </a:ext>
                </a:extLst>
              </a:tr>
              <a:tr h="470181"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Helvetica Neue"/>
                        </a:rPr>
                        <a:t>Flow batteries</a:t>
                      </a:r>
                    </a:p>
                  </a:txBody>
                  <a:tcPr marL="114110" marR="73031" marT="36515" marB="36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Helvetica Neue"/>
                        </a:rPr>
                        <a:t>20 kWh</a:t>
                      </a:r>
                    </a:p>
                  </a:txBody>
                  <a:tcPr marL="114110" marR="73031" marT="36515" marB="36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839987"/>
                  </a:ext>
                </a:extLst>
              </a:tr>
              <a:tr h="470181">
                <a:tc>
                  <a:txBody>
                    <a:bodyPr/>
                    <a:lstStyle/>
                    <a:p>
                      <a:pPr fontAlgn="ctr"/>
                      <a:r>
                        <a:rPr lang="en-US" sz="1400">
                          <a:solidFill>
                            <a:srgbClr val="0000FF"/>
                          </a:solidFill>
                          <a:effectLst/>
                          <a:latin typeface="Helvetica Neue"/>
                        </a:rPr>
                        <a:t>Lead-acid batteries, all types</a:t>
                      </a:r>
                    </a:p>
                  </a:txBody>
                  <a:tcPr marL="114110" marR="73031" marT="36515" marB="36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>
                          <a:solidFill>
                            <a:srgbClr val="0000FF"/>
                          </a:solidFill>
                          <a:effectLst/>
                          <a:latin typeface="Helvetica Neue"/>
                        </a:rPr>
                        <a:t>70 kWh</a:t>
                      </a:r>
                      <a:r>
                        <a:rPr lang="en-US" sz="1400" baseline="30000">
                          <a:solidFill>
                            <a:srgbClr val="0000FF"/>
                          </a:solidFill>
                          <a:effectLst/>
                          <a:latin typeface="Helvetica Neue"/>
                        </a:rPr>
                        <a:t>c</a:t>
                      </a:r>
                      <a:endParaRPr lang="en-US" sz="1400">
                        <a:solidFill>
                          <a:srgbClr val="0000FF"/>
                        </a:solidFill>
                        <a:effectLst/>
                        <a:latin typeface="Helvetica Neue"/>
                      </a:endParaRPr>
                    </a:p>
                  </a:txBody>
                  <a:tcPr marL="114110" marR="73031" marT="36515" marB="36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323030"/>
                  </a:ext>
                </a:extLst>
              </a:tr>
              <a:tr h="470181">
                <a:tc>
                  <a:txBody>
                    <a:bodyPr/>
                    <a:lstStyle/>
                    <a:p>
                      <a:pPr fontAlgn="ctr"/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Helvetica Neue"/>
                        </a:rPr>
                        <a:t>Lithium-ion batteries</a:t>
                      </a:r>
                    </a:p>
                  </a:txBody>
                  <a:tcPr marL="114110" marR="73031" marT="36515" marB="36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Helvetica Neue"/>
                        </a:rPr>
                        <a:t>20 kWh</a:t>
                      </a:r>
                    </a:p>
                  </a:txBody>
                  <a:tcPr marL="114110" marR="73031" marT="36515" marB="36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885540"/>
                  </a:ext>
                </a:extLst>
              </a:tr>
              <a:tr h="470181">
                <a:tc>
                  <a:txBody>
                    <a:bodyPr/>
                    <a:lstStyle/>
                    <a:p>
                      <a:pPr fontAlgn="ctr"/>
                      <a:r>
                        <a:rPr lang="en-US" sz="1400">
                          <a:solidFill>
                            <a:srgbClr val="0000FF"/>
                          </a:solidFill>
                          <a:effectLst/>
                          <a:latin typeface="Helvetica Neue"/>
                        </a:rPr>
                        <a:t>Nickel metal hydride (Ni-MH)</a:t>
                      </a:r>
                    </a:p>
                  </a:txBody>
                  <a:tcPr marL="114110" marR="73031" marT="36515" marB="36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>
                          <a:solidFill>
                            <a:srgbClr val="0000FF"/>
                          </a:solidFill>
                          <a:effectLst/>
                          <a:latin typeface="Helvetica Neue"/>
                        </a:rPr>
                        <a:t>70 kWh</a:t>
                      </a:r>
                    </a:p>
                  </a:txBody>
                  <a:tcPr marL="114110" marR="73031" marT="36515" marB="36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448883"/>
                  </a:ext>
                </a:extLst>
              </a:tr>
              <a:tr h="470181">
                <a:tc>
                  <a:txBody>
                    <a:bodyPr/>
                    <a:lstStyle/>
                    <a:p>
                      <a:pPr fontAlgn="ctr"/>
                      <a:r>
                        <a:rPr lang="en-US" sz="1400">
                          <a:solidFill>
                            <a:srgbClr val="0000FF"/>
                          </a:solidFill>
                          <a:effectLst/>
                          <a:latin typeface="Helvetica Neue"/>
                        </a:rPr>
                        <a:t>Nickel-cadmium batteries (Ni-Cd)</a:t>
                      </a:r>
                    </a:p>
                  </a:txBody>
                  <a:tcPr marL="114110" marR="73031" marT="36515" marB="36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>
                          <a:solidFill>
                            <a:srgbClr val="0000FF"/>
                          </a:solidFill>
                          <a:effectLst/>
                          <a:latin typeface="Helvetica Neue"/>
                        </a:rPr>
                        <a:t>70 kWh</a:t>
                      </a:r>
                    </a:p>
                  </a:txBody>
                  <a:tcPr marL="114110" marR="73031" marT="36515" marB="36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5266063"/>
                  </a:ext>
                </a:extLst>
              </a:tr>
              <a:tr h="470181">
                <a:tc>
                  <a:txBody>
                    <a:bodyPr/>
                    <a:lstStyle/>
                    <a:p>
                      <a:pPr fontAlgn="ctr"/>
                      <a:r>
                        <a:rPr lang="en-US" sz="1400">
                          <a:solidFill>
                            <a:srgbClr val="0000FF"/>
                          </a:solidFill>
                          <a:effectLst/>
                          <a:latin typeface="Helvetica Neue"/>
                        </a:rPr>
                        <a:t>Other battery technologies</a:t>
                      </a:r>
                    </a:p>
                  </a:txBody>
                  <a:tcPr marL="114110" marR="73031" marT="36515" marB="36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>
                          <a:solidFill>
                            <a:srgbClr val="0000FF"/>
                          </a:solidFill>
                          <a:effectLst/>
                          <a:latin typeface="Helvetica Neue"/>
                        </a:rPr>
                        <a:t>10 kWh</a:t>
                      </a:r>
                    </a:p>
                  </a:txBody>
                  <a:tcPr marL="114110" marR="73031" marT="36515" marB="36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304003"/>
                  </a:ext>
                </a:extLst>
              </a:tr>
              <a:tr h="470181">
                <a:tc>
                  <a:txBody>
                    <a:bodyPr/>
                    <a:lstStyle/>
                    <a:p>
                      <a:pPr fontAlgn="ctr"/>
                      <a:r>
                        <a:rPr lang="en-US" sz="1400">
                          <a:solidFill>
                            <a:srgbClr val="0000FF"/>
                          </a:solidFill>
                          <a:effectLst/>
                          <a:latin typeface="Helvetica Neue"/>
                        </a:rPr>
                        <a:t>Other electrochemical ESS technologies</a:t>
                      </a:r>
                    </a:p>
                  </a:txBody>
                  <a:tcPr marL="114110" marR="73031" marT="36515" marB="36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Helvetica Neue"/>
                        </a:rPr>
                        <a:t>3 kWh</a:t>
                      </a:r>
                    </a:p>
                  </a:txBody>
                  <a:tcPr marL="114110" marR="73031" marT="36515" marB="36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698208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1E1A6008-8EF8-4DAA-EFC3-F9901B74C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120" y="93317"/>
            <a:ext cx="682686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TABLE 1207.1.1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ENERGY STORAGE SYSTEM (ESS) THRESHOLD QUANTITIES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For residential systems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1FCB8D-04B6-419C-9BC3-759BC77BFCA7}"/>
              </a:ext>
            </a:extLst>
          </p:cNvPr>
          <p:cNvSpPr txBox="1"/>
          <p:nvPr/>
        </p:nvSpPr>
        <p:spPr>
          <a:xfrm>
            <a:off x="2124007" y="5357438"/>
            <a:ext cx="5537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can install more than the threshold </a:t>
            </a:r>
          </a:p>
          <a:p>
            <a:r>
              <a:rPr lang="en-US" dirty="0"/>
              <a:t>but that puts you in a higher requirement category </a:t>
            </a:r>
          </a:p>
        </p:txBody>
      </p:sp>
    </p:spTree>
    <p:extLst>
      <p:ext uri="{BB962C8B-B14F-4D97-AF65-F5344CB8AC3E}">
        <p14:creationId xmlns:p14="http://schemas.microsoft.com/office/powerpoint/2010/main" val="1694079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68AA14-67FF-497F-8802-CB74B5114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75C1D9-339F-41A9-8E72-50B543533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Michael Winka - Solar 101 Clean Energy Tools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3A39B-2911-4C67-A02E-2C83DD905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EFC0F5-03D5-46EE-B75E-6F3C4F811CA2}"/>
              </a:ext>
            </a:extLst>
          </p:cNvPr>
          <p:cNvSpPr txBox="1"/>
          <p:nvPr/>
        </p:nvSpPr>
        <p:spPr>
          <a:xfrm>
            <a:off x="677334" y="451513"/>
            <a:ext cx="82042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Battery Terms </a:t>
            </a: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Energy – kWh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Power  - kW 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Ratio of E/P &gt; 2 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Depth of Discharge – 100%  80-90%  &gt; 40%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trip efficiency (charging – discharging) – losses &gt; 80%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Duration – 2 hours, 4 hours, 8 hours (kw-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/ kw = hours)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Battery Life 8 – 10 years  6,000 - 10,000 cycles &gt; 70%  (15+ years)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Watts, Volts and Amp and Amp-hours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AC or DC coupling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78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68AA14-67FF-497F-8802-CB74B5114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75C1D9-339F-41A9-8E72-50B543533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Michael Winka - Solar 101 Clean Energy Tools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3A39B-2911-4C67-A02E-2C83DD905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EFC0F5-03D5-46EE-B75E-6F3C4F811CA2}"/>
              </a:ext>
            </a:extLst>
          </p:cNvPr>
          <p:cNvSpPr txBox="1"/>
          <p:nvPr/>
        </p:nvSpPr>
        <p:spPr>
          <a:xfrm>
            <a:off x="677334" y="197346"/>
            <a:ext cx="10030310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Battery Purpose </a:t>
            </a: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Do you want to extend your solar electric generation by day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Do you want to run your home in an emergency – how much?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Do you just want the newest technology 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Vehicle to load or Vehicle to Grid - V2L or V2G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You may not be able to run your whole house on battery storage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is the appliance/equipment starting power - surge power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But you can run critical equipment</a:t>
            </a:r>
          </a:p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230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68AA14-67FF-497F-8802-CB74B5114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75C1D9-339F-41A9-8E72-50B543533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Michael Winka - Solar 101 Clean Energy Tools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3A39B-2911-4C67-A02E-2C83DD905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EFC0F5-03D5-46EE-B75E-6F3C4F811CA2}"/>
              </a:ext>
            </a:extLst>
          </p:cNvPr>
          <p:cNvSpPr txBox="1"/>
          <p:nvPr/>
        </p:nvSpPr>
        <p:spPr>
          <a:xfrm>
            <a:off x="838201" y="258167"/>
            <a:ext cx="745136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Battery Purpose </a:t>
            </a: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are the watts = volts x amps  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Watts (120 V x 20 A = 2,400 watts or 2.4 kW)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 kw – 10 kWh of usable energy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you can run 5 kW for 2 hours or 1 kW for 10 hours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about amp-hours? (Ahr x volts = kWh)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3,300 w (3.3 kW) heat pump – 3 hours 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300 w (0.3 kW) TV                 – 33 hours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200 w frig                               – 50 hours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 – 20 w light bulbs               – 100 hours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25 w phone charger              – 400 hours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6 w wi-fi router                      – 1,600 hours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165EDC-BCC4-4B6A-2C1C-0382A7F1B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663" y="981982"/>
            <a:ext cx="2505075" cy="44005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9A63A8-0186-C32C-651E-7B4C842BAE01}"/>
              </a:ext>
            </a:extLst>
          </p:cNvPr>
          <p:cNvSpPr txBox="1"/>
          <p:nvPr/>
        </p:nvSpPr>
        <p:spPr>
          <a:xfrm>
            <a:off x="6787943" y="5416915"/>
            <a:ext cx="6110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https://www.energy.gov/energysaver/estimating-appliance-and-home-electronic-energy-use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EABFB3-D849-A32D-9957-7C259AAD0ADC}"/>
              </a:ext>
            </a:extLst>
          </p:cNvPr>
          <p:cNvSpPr txBox="1"/>
          <p:nvPr/>
        </p:nvSpPr>
        <p:spPr>
          <a:xfrm>
            <a:off x="6974946" y="145047"/>
            <a:ext cx="47570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Estimating Appliance and Home Electronic Energy Use</a:t>
            </a:r>
          </a:p>
          <a:p>
            <a:r>
              <a:rPr lang="en-US" dirty="0"/>
              <a:t>Energy Save</a:t>
            </a:r>
          </a:p>
        </p:txBody>
      </p:sp>
    </p:spTree>
    <p:extLst>
      <p:ext uri="{BB962C8B-B14F-4D97-AF65-F5344CB8AC3E}">
        <p14:creationId xmlns:p14="http://schemas.microsoft.com/office/powerpoint/2010/main" val="1332644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358498-EEE4-555F-2C08-A46C5589B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288288-A2FC-3531-320B-0B5772E44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Michael Winka - Solar 101 Clean Energy Tools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CEB08-AF43-505C-02ED-0BCC431A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250052-C3A5-7B26-C574-C7E79D08F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798" y="1072940"/>
            <a:ext cx="4673341" cy="5150984"/>
          </a:xfrm>
          <a:prstGeom prst="rect">
            <a:avLst/>
          </a:prstGeom>
        </p:spPr>
      </p:pic>
      <p:pic>
        <p:nvPicPr>
          <p:cNvPr id="1028" name="Picture 4" descr="Energy Flow: Maximum versus Half">
            <a:extLst>
              <a:ext uri="{FF2B5EF4-FFF2-40B4-BE49-F238E27FC236}">
                <a16:creationId xmlns:a16="http://schemas.microsoft.com/office/drawing/2014/main" id="{01DDA51F-401D-D4EA-77D3-560228E0C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71" y="901067"/>
            <a:ext cx="5356679" cy="505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968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5154" y="613348"/>
            <a:ext cx="10023898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advise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– hire a reliable professional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goal is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 help you be armed with good information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caution about residential battery storage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Disclaimer: all calculations are estimates for examples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158061-028D-43B1-BD74-D82CC222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7D8F6-AB56-4BAA-A8A1-7573E667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Michael Winka - Solar 101 Clean Energy Tools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5A37E2-090E-4744-8AC6-0F700C0D7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17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6D85E9B-598C-4985-8296-CCC6AFF0976C}"/>
              </a:ext>
            </a:extLst>
          </p:cNvPr>
          <p:cNvSpPr txBox="1"/>
          <p:nvPr/>
        </p:nvSpPr>
        <p:spPr>
          <a:xfrm>
            <a:off x="1051587" y="627687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https://www.nrel.gov/docs/fy21osti/77324.pdf</a:t>
            </a:r>
            <a:r>
              <a:rPr lang="en-US" sz="1200" dirty="0"/>
              <a:t>   </a:t>
            </a:r>
            <a:r>
              <a:rPr lang="en-US" sz="1200" dirty="0">
                <a:hlinkClick r:id="rId3"/>
              </a:rPr>
              <a:t>https://atb.nrel.gov/electricity/2023/residential_battery_storage</a:t>
            </a:r>
            <a:r>
              <a:rPr lang="en-US" sz="12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FA103E-4306-4A4B-8AAA-69F8F2B9F134}"/>
              </a:ext>
            </a:extLst>
          </p:cNvPr>
          <p:cNvSpPr txBox="1"/>
          <p:nvPr/>
        </p:nvSpPr>
        <p:spPr>
          <a:xfrm>
            <a:off x="380999" y="191251"/>
            <a:ext cx="114300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NREL U.S. Solar Photovoltaic System and Energy Storage Cost - Benchmark: Q1 2020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361D4D-250D-47C6-BCEA-973C1BD193F3}"/>
              </a:ext>
            </a:extLst>
          </p:cNvPr>
          <p:cNvSpPr txBox="1"/>
          <p:nvPr/>
        </p:nvSpPr>
        <p:spPr>
          <a:xfrm>
            <a:off x="1258560" y="656377"/>
            <a:ext cx="4062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Added  $10K to PV system cost </a:t>
            </a:r>
          </a:p>
          <a:p>
            <a:r>
              <a:rPr lang="en-US" dirty="0"/>
              <a:t>for </a:t>
            </a:r>
            <a:r>
              <a:rPr lang="en-US" sz="1600" dirty="0"/>
              <a:t>1/4</a:t>
            </a:r>
            <a:r>
              <a:rPr lang="en-US" dirty="0"/>
              <a:t> </a:t>
            </a:r>
            <a:r>
              <a:rPr lang="en-US" sz="1600" dirty="0"/>
              <a:t>- 1/3 </a:t>
            </a:r>
            <a:r>
              <a:rPr lang="en-US" dirty="0"/>
              <a:t>of the PV average output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E3FF7B-F336-462A-AA7B-16BD711A02F4}"/>
              </a:ext>
            </a:extLst>
          </p:cNvPr>
          <p:cNvSpPr txBox="1"/>
          <p:nvPr/>
        </p:nvSpPr>
        <p:spPr>
          <a:xfrm>
            <a:off x="5516457" y="655354"/>
            <a:ext cx="36275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Double the PV system cost for </a:t>
            </a:r>
          </a:p>
          <a:p>
            <a:r>
              <a:rPr lang="en-US" dirty="0"/>
              <a:t> the PV average daily output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8BEA90C-A68C-412F-BCA9-33C9E5363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2A81075-D192-49F7-BBA9-43F299AD4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0040" y="6363505"/>
            <a:ext cx="3795674" cy="365125"/>
          </a:xfrm>
        </p:spPr>
        <p:txBody>
          <a:bodyPr/>
          <a:lstStyle/>
          <a:p>
            <a:r>
              <a:rPr lang="en-US" dirty="0"/>
              <a:t>Copyright Michael Winka - Solar 101 Clean Energy Tools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B5ACC27-451C-4451-ABF6-67443C01B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1A8FF7-9A3B-44DF-9C0E-66F232AB4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16" y="1671723"/>
            <a:ext cx="10780967" cy="37013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82FE42-6B18-4220-8A4C-072A5BAF7B88}"/>
              </a:ext>
            </a:extLst>
          </p:cNvPr>
          <p:cNvSpPr txBox="1"/>
          <p:nvPr/>
        </p:nvSpPr>
        <p:spPr>
          <a:xfrm>
            <a:off x="1223744" y="5374087"/>
            <a:ext cx="72009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Residential Battery storage systems can get a 30% federal ITC greater than 3 kWh and for standalone backup batteries  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but currently no NJ State Clean Energy Program incentive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396E9B-B0D8-D4E9-EA3C-9FB442798431}"/>
              </a:ext>
            </a:extLst>
          </p:cNvPr>
          <p:cNvSpPr txBox="1"/>
          <p:nvPr/>
        </p:nvSpPr>
        <p:spPr>
          <a:xfrm>
            <a:off x="1394234" y="1319330"/>
            <a:ext cx="804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Assuming a 7 kW residential solar at $3/watt installed - $21,000  before ITC</a:t>
            </a:r>
          </a:p>
        </p:txBody>
      </p:sp>
    </p:spTree>
    <p:extLst>
      <p:ext uri="{BB962C8B-B14F-4D97-AF65-F5344CB8AC3E}">
        <p14:creationId xmlns:p14="http://schemas.microsoft.com/office/powerpoint/2010/main" val="1538741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68AA14-67FF-497F-8802-CB74B5114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75C1D9-339F-41A9-8E72-50B543533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Michael Winka - Solar 101 Clean Energy Tools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3A39B-2911-4C67-A02E-2C83DD905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EFC0F5-03D5-46EE-B75E-6F3C4F811CA2}"/>
              </a:ext>
            </a:extLst>
          </p:cNvPr>
          <p:cNvSpPr txBox="1"/>
          <p:nvPr/>
        </p:nvSpPr>
        <p:spPr>
          <a:xfrm>
            <a:off x="0" y="0"/>
            <a:ext cx="10935505" cy="10872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Do you want a integrated system or custom</a:t>
            </a:r>
          </a:p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https://www.cleanenergyreviews.info/battery-storage-comparison-chart</a:t>
            </a: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b="1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</a:t>
            </a: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								https://www.solarreviews.com/solar-battery-reviews</a:t>
            </a:r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								https://news.energysage.com/best-solar-batteries/</a:t>
            </a: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																												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			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F5138-8F61-42C6-1546-E325CE4253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824" y="777921"/>
            <a:ext cx="7312104" cy="526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39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CF042-39A6-BF9A-F087-9A876524E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F590D-9BAD-B5F2-0AD5-ACD172900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A292F7-7FB7-8CC9-97A1-21D27AC04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Michael Winka - Solar 101 Clean Energy Tools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011CF-C16D-4E06-72A8-9494BBBCC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6BFE56-747D-9DE2-CFF9-C2EB237AA877}"/>
              </a:ext>
            </a:extLst>
          </p:cNvPr>
          <p:cNvSpPr txBox="1"/>
          <p:nvPr/>
        </p:nvSpPr>
        <p:spPr>
          <a:xfrm>
            <a:off x="0" y="0"/>
            <a:ext cx="10935505" cy="6763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Do you want a integrated system or custom</a:t>
            </a:r>
          </a:p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https://www.cleanenergyreviews.info/battery-storage-comparison-chart</a:t>
            </a: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b="1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</a:t>
            </a: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								https://www.solarreviews.com/solar-battery-reviews</a:t>
            </a:r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								https://news.energysage.com/best-solar-batteries/</a:t>
            </a: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																												https://www.energysage.com/energy-storage/how-much-do-batteries-cost/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9087A7B-656A-4204-670A-68629E25A8B4}"/>
              </a:ext>
            </a:extLst>
          </p:cNvPr>
          <p:cNvGraphicFramePr>
            <a:graphicFrameLocks noGrp="1"/>
          </p:cNvGraphicFramePr>
          <p:nvPr/>
        </p:nvGraphicFramePr>
        <p:xfrm>
          <a:off x="782913" y="916311"/>
          <a:ext cx="5656176" cy="4864021"/>
        </p:xfrm>
        <a:graphic>
          <a:graphicData uri="http://schemas.openxmlformats.org/drawingml/2006/table">
            <a:tbl>
              <a:tblPr/>
              <a:tblGrid>
                <a:gridCol w="1414044">
                  <a:extLst>
                    <a:ext uri="{9D8B030D-6E8A-4147-A177-3AD203B41FA5}">
                      <a16:colId xmlns:a16="http://schemas.microsoft.com/office/drawing/2014/main" val="848532357"/>
                    </a:ext>
                  </a:extLst>
                </a:gridCol>
                <a:gridCol w="1475832">
                  <a:extLst>
                    <a:ext uri="{9D8B030D-6E8A-4147-A177-3AD203B41FA5}">
                      <a16:colId xmlns:a16="http://schemas.microsoft.com/office/drawing/2014/main" val="2437823509"/>
                    </a:ext>
                  </a:extLst>
                </a:gridCol>
                <a:gridCol w="1352256">
                  <a:extLst>
                    <a:ext uri="{9D8B030D-6E8A-4147-A177-3AD203B41FA5}">
                      <a16:colId xmlns:a16="http://schemas.microsoft.com/office/drawing/2014/main" val="2223796703"/>
                    </a:ext>
                  </a:extLst>
                </a:gridCol>
                <a:gridCol w="1414044">
                  <a:extLst>
                    <a:ext uri="{9D8B030D-6E8A-4147-A177-3AD203B41FA5}">
                      <a16:colId xmlns:a16="http://schemas.microsoft.com/office/drawing/2014/main" val="2717825563"/>
                    </a:ext>
                  </a:extLst>
                </a:gridCol>
              </a:tblGrid>
              <a:tr h="11930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dirty="0">
                          <a:solidFill>
                            <a:srgbClr val="222633"/>
                          </a:solidFill>
                          <a:effectLst/>
                        </a:rPr>
                        <a:t>Battery Company</a:t>
                      </a:r>
                    </a:p>
                  </a:txBody>
                  <a:tcPr marL="73235" marR="73235" marT="36617" marB="36617" anchor="b">
                    <a:lnL>
                      <a:noFill/>
                    </a:lnL>
                    <a:lnR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dirty="0">
                          <a:solidFill>
                            <a:srgbClr val="222633"/>
                          </a:solidFill>
                          <a:effectLst/>
                        </a:rPr>
                        <a:t>Price Per </a:t>
                      </a:r>
                      <a:r>
                        <a:rPr lang="en-US" sz="1400" b="1" dirty="0" err="1">
                          <a:solidFill>
                            <a:srgbClr val="222633"/>
                          </a:solidFill>
                          <a:effectLst/>
                        </a:rPr>
                        <a:t>KWh</a:t>
                      </a:r>
                      <a:r>
                        <a:rPr lang="en-US" sz="1400" b="1" dirty="0">
                          <a:solidFill>
                            <a:srgbClr val="222633"/>
                          </a:solidFill>
                          <a:effectLst/>
                        </a:rPr>
                        <a:t>*</a:t>
                      </a:r>
                    </a:p>
                  </a:txBody>
                  <a:tcPr marL="73235" marR="73235" marT="36617" marB="36617" anchor="b">
                    <a:lnL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>
                          <a:solidFill>
                            <a:srgbClr val="222633"/>
                          </a:solidFill>
                          <a:effectLst/>
                        </a:rPr>
                        <a:t>Typical Battery Size**</a:t>
                      </a:r>
                    </a:p>
                  </a:txBody>
                  <a:tcPr marL="73235" marR="73235" marT="36617" marB="36617" anchor="b">
                    <a:lnL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>
                          <a:solidFill>
                            <a:srgbClr val="222633"/>
                          </a:solidFill>
                          <a:effectLst/>
                        </a:rPr>
                        <a:t>Total Installed Cost After The Federal Tax Credit</a:t>
                      </a:r>
                    </a:p>
                  </a:txBody>
                  <a:tcPr marL="73235" marR="73235" marT="36617" marB="36617" anchor="b">
                    <a:lnL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13526"/>
                  </a:ext>
                </a:extLst>
              </a:tr>
              <a:tr h="367096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Enphase</a:t>
                      </a:r>
                    </a:p>
                  </a:txBody>
                  <a:tcPr marL="73235" marR="73235" marT="36617" marB="36617">
                    <a:lnL>
                      <a:noFill/>
                    </a:lnL>
                    <a:lnR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$1,344/kWh</a:t>
                      </a:r>
                    </a:p>
                  </a:txBody>
                  <a:tcPr marL="73235" marR="73235" marT="36617" marB="36617">
                    <a:lnL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10 kWh</a:t>
                      </a:r>
                    </a:p>
                  </a:txBody>
                  <a:tcPr marL="73235" marR="73235" marT="36617" marB="36617">
                    <a:lnL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$9,408</a:t>
                      </a:r>
                    </a:p>
                  </a:txBody>
                  <a:tcPr marL="73235" marR="73235" marT="36617" marB="36617">
                    <a:lnL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515827"/>
                  </a:ext>
                </a:extLst>
              </a:tr>
              <a:tr h="367096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Tesla</a:t>
                      </a:r>
                    </a:p>
                  </a:txBody>
                  <a:tcPr marL="73235" marR="73235" marT="36617" marB="36617">
                    <a:lnL>
                      <a:noFill/>
                    </a:lnL>
                    <a:lnR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B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$1,000/kWh</a:t>
                      </a:r>
                    </a:p>
                  </a:txBody>
                  <a:tcPr marL="73235" marR="73235" marT="36617" marB="36617">
                    <a:lnL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B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13.5 kWh</a:t>
                      </a:r>
                    </a:p>
                  </a:txBody>
                  <a:tcPr marL="73235" marR="73235" marT="36617" marB="36617">
                    <a:lnL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B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$9,450</a:t>
                      </a:r>
                    </a:p>
                  </a:txBody>
                  <a:tcPr marL="73235" marR="73235" marT="36617" marB="36617">
                    <a:lnL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726230"/>
                  </a:ext>
                </a:extLst>
              </a:tr>
              <a:tr h="367096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>
                          <a:effectLst/>
                        </a:rPr>
                        <a:t>FranklinWH</a:t>
                      </a:r>
                      <a:endParaRPr lang="en-US" sz="1400" dirty="0">
                        <a:effectLst/>
                      </a:endParaRPr>
                    </a:p>
                  </a:txBody>
                  <a:tcPr marL="73235" marR="73235" marT="36617" marB="36617">
                    <a:lnL>
                      <a:noFill/>
                    </a:lnL>
                    <a:lnR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$1,103/kWh</a:t>
                      </a:r>
                    </a:p>
                  </a:txBody>
                  <a:tcPr marL="73235" marR="73235" marT="36617" marB="36617">
                    <a:lnL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13.6 kWh</a:t>
                      </a:r>
                    </a:p>
                  </a:txBody>
                  <a:tcPr marL="73235" marR="73235" marT="36617" marB="36617">
                    <a:lnL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$10,501</a:t>
                      </a:r>
                    </a:p>
                  </a:txBody>
                  <a:tcPr marL="73235" marR="73235" marT="36617" marB="36617">
                    <a:lnL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110662"/>
                  </a:ext>
                </a:extLst>
              </a:tr>
              <a:tr h="367096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SolarEdge</a:t>
                      </a:r>
                    </a:p>
                  </a:txBody>
                  <a:tcPr marL="73235" marR="73235" marT="36617" marB="36617">
                    <a:lnL>
                      <a:noFill/>
                    </a:lnL>
                    <a:lnR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B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$1,683/kWh</a:t>
                      </a:r>
                    </a:p>
                  </a:txBody>
                  <a:tcPr marL="73235" marR="73235" marT="36617" marB="36617">
                    <a:lnL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B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9.7 kWh</a:t>
                      </a:r>
                    </a:p>
                  </a:txBody>
                  <a:tcPr marL="73235" marR="73235" marT="36617" marB="36617">
                    <a:lnL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B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$11,428</a:t>
                      </a:r>
                    </a:p>
                  </a:txBody>
                  <a:tcPr marL="73235" marR="73235" marT="36617" marB="36617">
                    <a:lnL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556011"/>
                  </a:ext>
                </a:extLst>
              </a:tr>
              <a:tr h="367096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Panasonic</a:t>
                      </a:r>
                    </a:p>
                  </a:txBody>
                  <a:tcPr marL="73235" marR="73235" marT="36617" marB="36617">
                    <a:lnL>
                      <a:noFill/>
                    </a:lnL>
                    <a:lnR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$1,111/kWh</a:t>
                      </a:r>
                    </a:p>
                  </a:txBody>
                  <a:tcPr marL="73235" marR="73235" marT="36617" marB="36617">
                    <a:lnL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9 kWh</a:t>
                      </a:r>
                    </a:p>
                  </a:txBody>
                  <a:tcPr marL="73235" marR="73235" marT="36617" marB="36617">
                    <a:lnL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$6,999</a:t>
                      </a:r>
                    </a:p>
                  </a:txBody>
                  <a:tcPr marL="73235" marR="73235" marT="36617" marB="36617">
                    <a:lnL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5170"/>
                  </a:ext>
                </a:extLst>
              </a:tr>
              <a:tr h="367096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EG4</a:t>
                      </a:r>
                    </a:p>
                  </a:txBody>
                  <a:tcPr marL="73235" marR="73235" marT="36617" marB="36617">
                    <a:lnL>
                      <a:noFill/>
                    </a:lnL>
                    <a:lnR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B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$1,049/kWh</a:t>
                      </a:r>
                    </a:p>
                  </a:txBody>
                  <a:tcPr marL="73235" marR="73235" marT="36617" marB="36617">
                    <a:lnL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B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11.44 kWh</a:t>
                      </a:r>
                    </a:p>
                  </a:txBody>
                  <a:tcPr marL="73235" marR="73235" marT="36617" marB="36617">
                    <a:lnL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B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$8,400</a:t>
                      </a:r>
                    </a:p>
                  </a:txBody>
                  <a:tcPr marL="73235" marR="73235" marT="36617" marB="36617">
                    <a:lnL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190881"/>
                  </a:ext>
                </a:extLst>
              </a:tr>
              <a:tr h="367096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SunPower</a:t>
                      </a:r>
                    </a:p>
                  </a:txBody>
                  <a:tcPr marL="73235" marR="73235" marT="36617" marB="36617">
                    <a:lnL>
                      <a:noFill/>
                    </a:lnL>
                    <a:lnR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$1,304/kWh</a:t>
                      </a:r>
                    </a:p>
                  </a:txBody>
                  <a:tcPr marL="73235" marR="73235" marT="36617" marB="36617">
                    <a:lnL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13 kWh</a:t>
                      </a:r>
                    </a:p>
                  </a:txBody>
                  <a:tcPr marL="73235" marR="73235" marT="36617" marB="36617">
                    <a:lnL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$11,866</a:t>
                      </a:r>
                    </a:p>
                  </a:txBody>
                  <a:tcPr marL="73235" marR="73235" marT="36617" marB="36617">
                    <a:lnL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878481"/>
                  </a:ext>
                </a:extLst>
              </a:tr>
              <a:tr h="367096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Growatt</a:t>
                      </a:r>
                    </a:p>
                  </a:txBody>
                  <a:tcPr marL="73235" marR="73235" marT="36617" marB="36617">
                    <a:lnL>
                      <a:noFill/>
                    </a:lnL>
                    <a:lnR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B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$1,289/kWh</a:t>
                      </a:r>
                    </a:p>
                  </a:txBody>
                  <a:tcPr marL="73235" marR="73235" marT="36617" marB="36617">
                    <a:lnL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B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9 kWh</a:t>
                      </a:r>
                    </a:p>
                  </a:txBody>
                  <a:tcPr marL="73235" marR="73235" marT="36617" marB="36617">
                    <a:lnL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B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$8,121</a:t>
                      </a:r>
                    </a:p>
                  </a:txBody>
                  <a:tcPr marL="73235" marR="73235" marT="36617" marB="36617">
                    <a:lnL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541984"/>
                  </a:ext>
                </a:extLst>
              </a:tr>
              <a:tr h="367096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Generac</a:t>
                      </a:r>
                    </a:p>
                  </a:txBody>
                  <a:tcPr marL="73235" marR="73235" marT="36617" marB="36617">
                    <a:lnL>
                      <a:noFill/>
                    </a:lnL>
                    <a:lnR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$1,961/kWh</a:t>
                      </a:r>
                    </a:p>
                  </a:txBody>
                  <a:tcPr marL="73235" marR="73235" marT="36617" marB="36617">
                    <a:lnL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9 kWh</a:t>
                      </a:r>
                    </a:p>
                  </a:txBody>
                  <a:tcPr marL="73235" marR="73235" marT="36617" marB="36617">
                    <a:lnL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$12,354</a:t>
                      </a:r>
                    </a:p>
                  </a:txBody>
                  <a:tcPr marL="73235" marR="73235" marT="36617" marB="36617">
                    <a:lnL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251720"/>
                  </a:ext>
                </a:extLst>
              </a:tr>
              <a:tr h="367096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HomeGrid</a:t>
                      </a:r>
                    </a:p>
                  </a:txBody>
                  <a:tcPr marL="73235" marR="73235" marT="36617" marB="36617">
                    <a:lnL>
                      <a:noFill/>
                    </a:lnL>
                    <a:lnR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F3FB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$1,332/kWh</a:t>
                      </a:r>
                    </a:p>
                  </a:txBody>
                  <a:tcPr marL="73235" marR="73235" marT="36617" marB="36617">
                    <a:lnL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F3FB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9.6 kWh</a:t>
                      </a:r>
                    </a:p>
                  </a:txBody>
                  <a:tcPr marL="73235" marR="73235" marT="36617" marB="36617">
                    <a:lnL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F3FB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$8,951</a:t>
                      </a:r>
                    </a:p>
                  </a:txBody>
                  <a:tcPr marL="73235" marR="73235" marT="36617" marB="36617">
                    <a:lnL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FD1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F3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564559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B7D84367-E070-8615-772B-AE17C2361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637" y="4746891"/>
            <a:ext cx="5018781" cy="9694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Plus Jakarta Sans"/>
              </a:rPr>
              <a:t>Cost of top 10 battery brands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222633"/>
              </a:solidFill>
              <a:effectLst/>
              <a:latin typeface="Plus Jakarta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lus Jakarta Sans"/>
              </a:rPr>
              <a:t>*The median price per kWh of the 10 most quoted batteries on </a:t>
            </a:r>
            <a:r>
              <a:rPr kumimoji="0" lang="en-US" altLang="en-US" sz="1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lus Jakarta Sans"/>
              </a:rPr>
              <a:t>EnergySage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lus Jakarta Sans"/>
              </a:rPr>
              <a:t> in the first half of 2024.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633"/>
                </a:solidFill>
                <a:effectLst/>
                <a:latin typeface="Plus Jakarta Sans"/>
              </a:rPr>
            </a:b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lus Jakarta Sans"/>
              </a:rPr>
              <a:t>**The median usable capacity of the 10 most quoted batteries on </a:t>
            </a:r>
            <a:r>
              <a:rPr kumimoji="0" lang="en-US" altLang="en-US" sz="1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lus Jakarta Sans"/>
              </a:rPr>
              <a:t>EnergySage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lus Jakarta Sans"/>
              </a:rPr>
              <a:t> in the second half of 2024.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245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F44009-DBA7-CE6A-B352-94FF9EAE2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9422E0-154C-4AC1-46C1-567FFE931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Michael Winka - Solar 101 Clean Energy Tools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5CDE7-63A4-49E5-D5FB-BC0977C1D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976B54-D0E3-6AB8-37A1-704D52A70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25756"/>
            <a:ext cx="9869129" cy="640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86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6D85E9B-598C-4985-8296-CCC6AFF0976C}"/>
              </a:ext>
            </a:extLst>
          </p:cNvPr>
          <p:cNvSpPr txBox="1"/>
          <p:nvPr/>
        </p:nvSpPr>
        <p:spPr>
          <a:xfrm>
            <a:off x="942110" y="615378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https://www.nrel.gov/docs/fy21osti/77324.pdf</a:t>
            </a:r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FA103E-4306-4A4B-8AAA-69F8F2B9F134}"/>
              </a:ext>
            </a:extLst>
          </p:cNvPr>
          <p:cNvSpPr txBox="1"/>
          <p:nvPr/>
        </p:nvSpPr>
        <p:spPr>
          <a:xfrm>
            <a:off x="713506" y="242546"/>
            <a:ext cx="107649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NREL U.S. Solar Photovoltaic System and Energy Storage Cost - Benchmark: Q1 2020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9C1066-FF1A-49D4-B3E9-6CEEDFB10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DA371A-4F0D-4B95-A549-DD2120FB5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Michael Winka - Solar 101 Clean Energy Tools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1ECC810-0F0B-4815-90EB-8FD12CC28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6C33FF-FCD9-496F-B2D5-22B9655C8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1047135"/>
            <a:ext cx="11074400" cy="40038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16C7A6-DEB3-4885-8334-2A16BA706216}"/>
              </a:ext>
            </a:extLst>
          </p:cNvPr>
          <p:cNvSpPr txBox="1"/>
          <p:nvPr/>
        </p:nvSpPr>
        <p:spPr>
          <a:xfrm>
            <a:off x="1538514" y="2573924"/>
            <a:ext cx="3773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DC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394B20-F449-403F-878D-5BB555742FF9}"/>
              </a:ext>
            </a:extLst>
          </p:cNvPr>
          <p:cNvSpPr txBox="1"/>
          <p:nvPr/>
        </p:nvSpPr>
        <p:spPr>
          <a:xfrm>
            <a:off x="1460499" y="3664410"/>
            <a:ext cx="5334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/>
              <a:t>DC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2582A1-31E1-46AB-9D7E-2127312D4795}"/>
              </a:ext>
            </a:extLst>
          </p:cNvPr>
          <p:cNvSpPr txBox="1"/>
          <p:nvPr/>
        </p:nvSpPr>
        <p:spPr>
          <a:xfrm>
            <a:off x="7136081" y="2573924"/>
            <a:ext cx="5334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3A1C10-89F1-4DD4-A41A-47EF0B4AF72C}"/>
              </a:ext>
            </a:extLst>
          </p:cNvPr>
          <p:cNvSpPr txBox="1"/>
          <p:nvPr/>
        </p:nvSpPr>
        <p:spPr>
          <a:xfrm>
            <a:off x="7214095" y="4051885"/>
            <a:ext cx="3773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447AB2-F068-5D0B-951B-FF0445EE305B}"/>
              </a:ext>
            </a:extLst>
          </p:cNvPr>
          <p:cNvSpPr txBox="1"/>
          <p:nvPr/>
        </p:nvSpPr>
        <p:spPr>
          <a:xfrm>
            <a:off x="1273457" y="5087139"/>
            <a:ext cx="25891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efficient </a:t>
            </a:r>
          </a:p>
          <a:p>
            <a:r>
              <a:rPr lang="en-US" dirty="0"/>
              <a:t>Higher cost </a:t>
            </a:r>
          </a:p>
          <a:p>
            <a:r>
              <a:rPr lang="en-US" dirty="0"/>
              <a:t>Easier for net metering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E058F0-CDAA-CBED-8E43-9D7F167B79F4}"/>
              </a:ext>
            </a:extLst>
          </p:cNvPr>
          <p:cNvSpPr txBox="1"/>
          <p:nvPr/>
        </p:nvSpPr>
        <p:spPr>
          <a:xfrm>
            <a:off x="6672241" y="5131001"/>
            <a:ext cx="28896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Less efficient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More flexible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Trebuchet MS" panose="020B0603020202020204"/>
              </a:rPr>
              <a:t>Issues with net metering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1658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42" name="Picture 2" descr="http://www.supersmartenergy.com/wp-content/uploads/2015/02/Solar-hybrid-inverter-with-net-metering-facil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3" y="302275"/>
            <a:ext cx="9440149" cy="624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://www.altenergymag.com/images/upload/images/image01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573" y="2592090"/>
            <a:ext cx="27813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10CFBD3-B615-4577-8755-62ADF66A2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D044BD4-A3C4-4132-8D38-A519235E3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Michael Winka - Solar 101 Clean Energy Tools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85C3D0-FE34-4D6F-BD11-470AA51E2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93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DA5C30-ACAA-3419-2936-5751E4FAA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64210B-BA4D-E6F4-D4D7-EADAE6F60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Michael Winka - Solar 101 Clean Energy Tools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1C2F6-E62B-E23D-F226-B6F3C6F29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3CFAD0-5330-92E3-152E-1F74BEA439A9}"/>
              </a:ext>
            </a:extLst>
          </p:cNvPr>
          <p:cNvSpPr txBox="1"/>
          <p:nvPr/>
        </p:nvSpPr>
        <p:spPr>
          <a:xfrm>
            <a:off x="833718" y="340631"/>
            <a:ext cx="9479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V2G or V2L or V2H or V2X   V2L/V2H  if operated as backup with a transfer switch </a:t>
            </a:r>
          </a:p>
          <a:p>
            <a:r>
              <a:rPr lang="en-US" dirty="0"/>
              <a:t>								V2G ? TBD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012B27-182E-7E33-A79A-0BF3210EF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5" y="986963"/>
            <a:ext cx="5185584" cy="4713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FE07CD-9764-4822-2488-E5F4EA5CE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206" y="986962"/>
            <a:ext cx="4985217" cy="47137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AD44B61-F3F0-5B63-F861-2000C6E70C9C}"/>
              </a:ext>
            </a:extLst>
          </p:cNvPr>
          <p:cNvSpPr txBox="1"/>
          <p:nvPr/>
        </p:nvSpPr>
        <p:spPr>
          <a:xfrm>
            <a:off x="6544206" y="5732537"/>
            <a:ext cx="35321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https://www.mdpi.com/1996-1073/14/12/3673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7893AC-0E36-5AEB-96F6-7885ECE1C886}"/>
              </a:ext>
            </a:extLst>
          </p:cNvPr>
          <p:cNvSpPr txBox="1"/>
          <p:nvPr/>
        </p:nvSpPr>
        <p:spPr>
          <a:xfrm>
            <a:off x="863073" y="5668943"/>
            <a:ext cx="45312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https://www.cleanenergyreviews.info/blog/vehicle-to-load-v2l-explained#google_vignette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5581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EBDCC3-A987-0498-B77E-B0D53C25D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6A4F4-C101-0B82-B3DC-F3C70D2A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Michael Winka - Solar 101 Clean Energy Tools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EF6B0-8629-2C13-3C48-45488C26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06BE21-DDEA-E8B1-EDD0-1A3A810DA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358" y="1298587"/>
            <a:ext cx="6105525" cy="3400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CC6908-8E3B-D0F6-D22F-7D85F6CAB1F0}"/>
              </a:ext>
            </a:extLst>
          </p:cNvPr>
          <p:cNvSpPr txBox="1"/>
          <p:nvPr/>
        </p:nvSpPr>
        <p:spPr>
          <a:xfrm>
            <a:off x="1937138" y="4813502"/>
            <a:ext cx="61004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https://www.solarpowerworldonline.com/2016/03/using-a-direct-dc-transfer-solution-to-better-back-up-solar/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0894B6-53BD-D60D-1B83-B64CD424B96D}"/>
              </a:ext>
            </a:extLst>
          </p:cNvPr>
          <p:cNvSpPr txBox="1"/>
          <p:nvPr/>
        </p:nvSpPr>
        <p:spPr>
          <a:xfrm>
            <a:off x="1660711" y="266847"/>
            <a:ext cx="6100482" cy="941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</a:pPr>
            <a:r>
              <a:rPr lang="en-US" b="1" i="0" dirty="0">
                <a:solidFill>
                  <a:srgbClr val="313131"/>
                </a:solidFill>
                <a:effectLst/>
                <a:latin typeface="-apple-system"/>
              </a:rPr>
              <a:t>Using a direct DC transfer solution to better back-up solar</a:t>
            </a:r>
          </a:p>
          <a:p>
            <a:pPr algn="l">
              <a:spcAft>
                <a:spcPts val="2250"/>
              </a:spcAft>
            </a:pPr>
            <a:r>
              <a:rPr lang="en-US" b="1" dirty="0">
                <a:solidFill>
                  <a:srgbClr val="313131"/>
                </a:solidFill>
                <a:latin typeface="-apple-system"/>
              </a:rPr>
              <a:t>Example of a transfer switch during a grid outage</a:t>
            </a:r>
            <a:endParaRPr lang="en-US" b="1" i="0" dirty="0">
              <a:solidFill>
                <a:srgbClr val="313131"/>
              </a:solidFill>
              <a:effectLst/>
              <a:latin typeface="-apple-system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7F0063-63F2-57ED-BDB0-8E07EC7FBDB6}"/>
              </a:ext>
            </a:extLst>
          </p:cNvPr>
          <p:cNvSpPr txBox="1"/>
          <p:nvPr/>
        </p:nvSpPr>
        <p:spPr>
          <a:xfrm>
            <a:off x="1294369" y="5559413"/>
            <a:ext cx="7087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BPU Net metering and IX rules and Electric Utility Tariffs apply ?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977832E-FA43-3614-1656-C982CC111D0D}"/>
              </a:ext>
            </a:extLst>
          </p:cNvPr>
          <p:cNvSpPr/>
          <p:nvPr/>
        </p:nvSpPr>
        <p:spPr>
          <a:xfrm rot="1696596">
            <a:off x="4472401" y="829347"/>
            <a:ext cx="3259751" cy="224233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1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041EA-C74C-6FAF-7C39-900469CD7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5BB66E-80E7-C2E0-52C5-9A7EBD70C7C0}"/>
              </a:ext>
            </a:extLst>
          </p:cNvPr>
          <p:cNvSpPr/>
          <p:nvPr/>
        </p:nvSpPr>
        <p:spPr>
          <a:xfrm>
            <a:off x="836418" y="1628665"/>
            <a:ext cx="86606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your simple payback</a:t>
            </a:r>
          </a:p>
          <a:p>
            <a:pPr lvl="0"/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prstClr val="black"/>
              </a:solidFill>
            </a:endParaRPr>
          </a:p>
          <a:p>
            <a:r>
              <a:rPr lang="en-US" sz="2800" b="1" u="sng" dirty="0">
                <a:solidFill>
                  <a:prstClr val="black"/>
                </a:solidFill>
              </a:rPr>
              <a:t>Total Capital cost – Incentives        </a:t>
            </a:r>
          </a:p>
          <a:p>
            <a:r>
              <a:rPr lang="en-US" sz="2800" b="1" dirty="0">
                <a:solidFill>
                  <a:prstClr val="black"/>
                </a:solidFill>
              </a:rPr>
              <a:t>Total Revenues (avoided electricity and SREC)</a:t>
            </a:r>
          </a:p>
          <a:p>
            <a:pPr lvl="0"/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7C96AB-02C3-8E68-375E-43E13026B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7DF6A72-B900-83B6-9988-A599FF4ED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Michael Winka - Solar 101 Clean Energy Tools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8F9578D-D26C-A180-E603-A2820BF80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96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0204" y="1097566"/>
            <a:ext cx="1018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From Solar 101 – Part 1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Calculate your cost (capital cost – incentives)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Example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7 kW X $3 per watt installed = $21,000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30% federal Investment tax credit ITC = $6,300 (after state rebates)</a:t>
            </a:r>
          </a:p>
          <a:p>
            <a:pPr lvl="0"/>
            <a:endParaRPr lang="en-US" sz="2400" b="1" dirty="0">
              <a:solidFill>
                <a:prstClr val="black"/>
              </a:solidFill>
            </a:endParaRPr>
          </a:p>
          <a:p>
            <a:pPr lvl="0"/>
            <a:r>
              <a:rPr lang="en-US" sz="2400" b="1" dirty="0"/>
              <a:t>$14,700 </a:t>
            </a:r>
            <a:r>
              <a:rPr lang="en-US" sz="2400" b="1" dirty="0">
                <a:solidFill>
                  <a:prstClr val="black"/>
                </a:solidFill>
              </a:rPr>
              <a:t>is the net cost of the 7 kW solar PV system 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after accounting for your ITC 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$10,000 after accounting for the ITC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Total system cost $24,700</a:t>
            </a:r>
          </a:p>
          <a:p>
            <a:pPr lvl="0"/>
            <a:endParaRPr lang="en-US" sz="2400" b="1" dirty="0">
              <a:solidFill>
                <a:prstClr val="black"/>
              </a:solidFill>
            </a:endParaRPr>
          </a:p>
          <a:p>
            <a:pPr lvl="0"/>
            <a:endParaRPr lang="en-US" sz="2400" b="1" dirty="0">
              <a:solidFill>
                <a:prstClr val="black"/>
              </a:solidFill>
            </a:endParaRPr>
          </a:p>
          <a:p>
            <a:pPr lvl="0"/>
            <a:endParaRPr lang="en-US" sz="2400" b="1" dirty="0">
              <a:solidFill>
                <a:prstClr val="black"/>
              </a:solidFill>
            </a:endParaRPr>
          </a:p>
          <a:p>
            <a:pPr lvl="0"/>
            <a:endParaRPr lang="en-US" sz="2400" b="1" dirty="0">
              <a:solidFill>
                <a:prstClr val="black"/>
              </a:solidFill>
            </a:endParaRP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C491D-04E3-4414-ADB5-234A4AB7C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EE02FBB-8BC5-40AD-88F6-FF734F554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Michael Winka - Solar 101 Clean Energy Tools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CB507B-546D-4E23-971B-CBCF7FE25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29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D47010-FF9E-4516-A65C-D8038E0A0A98}"/>
              </a:ext>
            </a:extLst>
          </p:cNvPr>
          <p:cNvSpPr txBox="1"/>
          <p:nvPr/>
        </p:nvSpPr>
        <p:spPr>
          <a:xfrm>
            <a:off x="650204" y="5252550"/>
            <a:ext cx="6436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Tracking the Sun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– LBL- NREL USDOE energy labs </a:t>
            </a:r>
          </a:p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https://emp.lbl.gov/tracking-the-sun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BFC66E-75B2-4F99-7A26-64ACD2A9DD4F}"/>
              </a:ext>
            </a:extLst>
          </p:cNvPr>
          <p:cNvSpPr txBox="1"/>
          <p:nvPr/>
        </p:nvSpPr>
        <p:spPr>
          <a:xfrm>
            <a:off x="650204" y="261836"/>
            <a:ext cx="77803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Calculate your simple payback</a:t>
            </a:r>
          </a:p>
        </p:txBody>
      </p:sp>
    </p:spTree>
    <p:extLst>
      <p:ext uri="{BB962C8B-B14F-4D97-AF65-F5344CB8AC3E}">
        <p14:creationId xmlns:p14="http://schemas.microsoft.com/office/powerpoint/2010/main" val="196777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751" y="204770"/>
            <a:ext cx="1194224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 basic terms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Kilowatt-hour (kW-h)  - Amount of electric energy (Joule)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Kilowatt (kW) – Amount of power energy/time – kW-h/h) (Joules/sec = watt)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Capacity or installed capacity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1000 watts (w) = 1 kilowatt (kW)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1000 kW = 1 megawatt (MW) 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someone used 10 – 100 w lightbulbs for one hour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They would use 1 kWh of electric energy at $0.19/kWh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14 W LED used for 7.5 hours = 1 kWh or 71 14 w - 1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8383765-8826-4DDF-A619-C228C0C1B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7E073F3-C480-4B34-8386-6EF669C0C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Michael Winka - Solar 101 Clean Energy Tools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254A45-D32E-4CAE-86C5-728C2E33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45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1852" y="366465"/>
            <a:ext cx="11623429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your simple payback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your annual revenues 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7kW solar and 10 kWh battery – 4 kW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Solar 101 – Part 1</a:t>
            </a:r>
          </a:p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Avoided electricity generated </a:t>
            </a:r>
          </a:p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9,000 kWh per year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value for NM/IX at $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0.1988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/kWh  (per EIA)  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$1,789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year</a:t>
            </a:r>
          </a:p>
          <a:p>
            <a:pPr lvl="0"/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Renewable Energy Credit (SREC) = 1 MWh or 1,000 kWh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SREC II generated = 9 per year</a:t>
            </a:r>
          </a:p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Successor Solar Incentive (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SuSi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at $85 per MWh =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$765</a:t>
            </a:r>
          </a:p>
          <a:p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revenues = $1,789 + $756 =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$2,545/year</a:t>
            </a:r>
          </a:p>
          <a:p>
            <a:endParaRPr 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A69E07-D9C6-4319-ABC2-0004B31D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EE16DDA-2C94-4833-A35C-20077F7EF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Michael Winka - Solar 101 Clean Energy Tools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F583D0-3BD7-499B-B2B0-15EF639C8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62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8747" y="223030"/>
            <a:ext cx="508454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your simple payback  </a:t>
            </a:r>
          </a:p>
          <a:p>
            <a:pPr lvl="0"/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u="sng" dirty="0">
                <a:solidFill>
                  <a:prstClr val="black"/>
                </a:solidFill>
              </a:rPr>
              <a:t>Total Capital cost – Incentives        </a:t>
            </a:r>
          </a:p>
          <a:p>
            <a:r>
              <a:rPr lang="en-US" sz="1600" b="1" dirty="0">
                <a:solidFill>
                  <a:prstClr val="black"/>
                </a:solidFill>
              </a:rPr>
              <a:t>Total Revenues (avoided electricity and SREC)</a:t>
            </a:r>
          </a:p>
          <a:p>
            <a:pPr lvl="0"/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A69E07-D9C6-4319-ABC2-0004B31D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EE16DDA-2C94-4833-A35C-20077F7EF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Michael Winka - Solar 101 Clean Energy Tools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F583D0-3BD7-499B-B2B0-15EF639C8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31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062A03-5123-835A-2A5E-230FD1A4C0BB}"/>
              </a:ext>
            </a:extLst>
          </p:cNvPr>
          <p:cNvSpPr txBox="1"/>
          <p:nvPr/>
        </p:nvSpPr>
        <p:spPr>
          <a:xfrm>
            <a:off x="892486" y="1577247"/>
            <a:ext cx="769817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 the 7 kw Solar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$14,700  / $2,545/year = SPP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about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years or about 17% ROI  (8 years – 12% ROI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kW solar with 3 kW – 6 kWh Battery Storage  (1/3 to 1/2 of load)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$24,700 / $2,545/year = SPP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about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years or about a 10% ROI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kW solar with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kW - 20 kWh Battery Storage (full load)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$30,100  / $2,545/year = SPP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about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years or about 8% ROI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kW solar with 5 kW - 20 kWh Battery Storage no ITC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$43,100  / $2,545/year = SPP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about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years or about 6% ROI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could change if FERC, PJM and the states allow battery storage to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 payment for providing resources to the grid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5572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E46254-B1CF-E4DA-0F35-A0CC16051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691C28-6A6D-EEC1-2612-5B1F40338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Michael Winka - Solar 101 Clean Energy Tools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BD60F-1AB9-5285-B0DD-82D517973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32</a:t>
            </a:fld>
            <a:endParaRPr lang="en-US"/>
          </a:p>
        </p:txBody>
      </p:sp>
      <p:pic>
        <p:nvPicPr>
          <p:cNvPr id="1026" name="Picture 2" descr="Best Portable Power Stations 2023 | Battery-Powered Generators">
            <a:extLst>
              <a:ext uri="{FF2B5EF4-FFF2-40B4-BE49-F238E27FC236}">
                <a16:creationId xmlns:a16="http://schemas.microsoft.com/office/drawing/2014/main" id="{37631F55-7FED-5235-13B1-B1C18B78C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53" y="1097844"/>
            <a:ext cx="4093936" cy="380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YOBI 40V 1800-Watt Portable Battery Power Station Inverter Generator and  4-Port Charger (Tool Only) RYi1802BT - The Home Depot">
            <a:extLst>
              <a:ext uri="{FF2B5EF4-FFF2-40B4-BE49-F238E27FC236}">
                <a16:creationId xmlns:a16="http://schemas.microsoft.com/office/drawing/2014/main" id="{30B9F3CA-22BB-8A5D-9B5A-48D0A2EB4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82" y="1266119"/>
            <a:ext cx="3708639" cy="347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E152FB-C00F-DAB4-0E78-DF8D2E05908B}"/>
              </a:ext>
            </a:extLst>
          </p:cNvPr>
          <p:cNvSpPr txBox="1"/>
          <p:nvPr/>
        </p:nvSpPr>
        <p:spPr>
          <a:xfrm>
            <a:off x="527353" y="451513"/>
            <a:ext cx="11137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Battery – start small with a battery power pack  </a:t>
            </a:r>
          </a:p>
        </p:txBody>
      </p:sp>
      <p:pic>
        <p:nvPicPr>
          <p:cNvPr id="1032" name="Picture 8" descr="Geneverse HomePower ONE 1002Wh Lithium-Ion Solar Generator - Geneverse  (Generark)">
            <a:extLst>
              <a:ext uri="{FF2B5EF4-FFF2-40B4-BE49-F238E27FC236}">
                <a16:creationId xmlns:a16="http://schemas.microsoft.com/office/drawing/2014/main" id="{F185312D-2B8D-6F30-F51C-991064551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38" y="2689426"/>
            <a:ext cx="4354287" cy="476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894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DDD76D-C94E-1CC8-5C3E-21023A23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1575D2-83AA-45BB-7FB4-9F0EE8BD0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Michael Winka - Solar 101 Clean Energy Tools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66297-468B-91D0-58C9-1DF8E53A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3C91A-90D8-D022-B97E-F73B8F7A5B4A}"/>
              </a:ext>
            </a:extLst>
          </p:cNvPr>
          <p:cNvSpPr txBox="1"/>
          <p:nvPr/>
        </p:nvSpPr>
        <p:spPr>
          <a:xfrm>
            <a:off x="2197861" y="2206171"/>
            <a:ext cx="72955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1674929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325B08-4493-4E91-B81E-B6E44682072C}"/>
              </a:ext>
            </a:extLst>
          </p:cNvPr>
          <p:cNvSpPr txBox="1"/>
          <p:nvPr/>
        </p:nvSpPr>
        <p:spPr>
          <a:xfrm>
            <a:off x="320926" y="451513"/>
            <a:ext cx="10643298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EMP mitigation measures are not perfect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Need to know the issues to pull together a “real” plan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only generates electricity when the sun is shining – less in the winter, more in the summer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end of life issues – recycling/reuse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OSW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only generates electricity when the wind is blowing  - more in the winter. less in the summer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end of life issues – recycling/reuse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expensive, impacts in mining, lower performance in cold weather, </a:t>
            </a:r>
          </a:p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end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life issues – recycling/reuse</a:t>
            </a:r>
          </a:p>
          <a:p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expensive, impacts in mining, impacts in disposal, lower performance in cold weather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Heat pumps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lower performance in cold weather, may need a backup in very cold weather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Grid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needs to be expanded to manage double the load and inverter based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These mitigation technologies are good but not 100% and not for everyone today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key is incremental – implement where it works and build up and out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1DA81-CD46-465E-97E0-B6C8C486AA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4434" y="6382194"/>
            <a:ext cx="911939" cy="365125"/>
          </a:xfrm>
        </p:spPr>
        <p:txBody>
          <a:bodyPr/>
          <a:lstStyle/>
          <a:p>
            <a:fld id="{69FE69AA-279C-45A5-959F-EA951E066405}" type="datetime1">
              <a:rPr lang="en-US" smtClean="0"/>
              <a:t>1/16/2025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BD708-242C-4F9D-94D9-FBF2460A4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2532" y="6406487"/>
            <a:ext cx="6297612" cy="365125"/>
          </a:xfrm>
        </p:spPr>
        <p:txBody>
          <a:bodyPr/>
          <a:lstStyle/>
          <a:p>
            <a:r>
              <a:rPr lang="en-US" dirty="0"/>
              <a:t>Copyright Michael Winka - SL/Community Energy Plan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15FEA3-468B-4346-914E-BE1DA64AE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0505" y="6223924"/>
            <a:ext cx="683339" cy="365125"/>
          </a:xfrm>
        </p:spPr>
        <p:txBody>
          <a:bodyPr/>
          <a:lstStyle/>
          <a:p>
            <a:fld id="{7B3A9CF1-F90F-41A9-A31E-A875E975319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597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DC3ED-AC4F-4A4B-A109-7FE4E0DFC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5B9BDA-7126-4837-8121-5B3840470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Michael Winka - Solar 101 Clean Energy Tools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8696-0AA2-4D0D-B7DE-4C687583D221}" type="slidenum">
              <a:rPr lang="en-US" smtClean="0"/>
              <a:t>35</a:t>
            </a:fld>
            <a:endParaRPr lang="en-US" dirty="0"/>
          </a:p>
        </p:txBody>
      </p:sp>
      <p:pic>
        <p:nvPicPr>
          <p:cNvPr id="783362" name="Picture 2" descr="Image result for electric vehicles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51" y="2084295"/>
            <a:ext cx="6344196" cy="423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5D2526-6A29-42B3-B8AA-F40B87AF49B4}"/>
              </a:ext>
            </a:extLst>
          </p:cNvPr>
          <p:cNvSpPr txBox="1"/>
          <p:nvPr/>
        </p:nvSpPr>
        <p:spPr>
          <a:xfrm>
            <a:off x="443752" y="207359"/>
            <a:ext cx="7583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Transportation Sector - Going Electric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1190C3-FFCD-4DA8-953A-E4603394FAF7}"/>
              </a:ext>
            </a:extLst>
          </p:cNvPr>
          <p:cNvSpPr txBox="1"/>
          <p:nvPr/>
        </p:nvSpPr>
        <p:spPr>
          <a:xfrm>
            <a:off x="443752" y="829321"/>
            <a:ext cx="85254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How to Change the Demand Curve for Oil and Gasoline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 Prevent Future Oil pipelines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Start slow and small and build into a movement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B0FFC3-BB61-4594-A3B1-61726AE48F36}"/>
              </a:ext>
            </a:extLst>
          </p:cNvPr>
          <p:cNvSpPr txBox="1"/>
          <p:nvPr/>
        </p:nvSpPr>
        <p:spPr>
          <a:xfrm>
            <a:off x="6768852" y="1517047"/>
            <a:ext cx="551451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Used EV for under $20,000 (+ $2,000 - level 2 charger)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50</a:t>
            </a:r>
            <a:r>
              <a:rPr lang="en-US" sz="1800" b="1" dirty="0"/>
              <a:t> miles RT for 260 days (5 day work week)</a:t>
            </a:r>
          </a:p>
          <a:p>
            <a:endParaRPr lang="en-US" sz="1800" b="1" dirty="0"/>
          </a:p>
          <a:p>
            <a:r>
              <a:rPr lang="en-US" sz="1800" b="1" dirty="0"/>
              <a:t>An average ICE vehicle </a:t>
            </a:r>
          </a:p>
          <a:p>
            <a:r>
              <a:rPr lang="en-US" b="1" dirty="0">
                <a:solidFill>
                  <a:srgbClr val="FF0000"/>
                </a:solidFill>
              </a:rPr>
              <a:t>520</a:t>
            </a:r>
            <a:r>
              <a:rPr lang="en-US" sz="1800" b="1" dirty="0"/>
              <a:t> gal/ yr  - </a:t>
            </a:r>
            <a:r>
              <a:rPr lang="en-US" b="1" dirty="0">
                <a:solidFill>
                  <a:srgbClr val="FF0000"/>
                </a:solidFill>
              </a:rPr>
              <a:t>60</a:t>
            </a:r>
            <a:r>
              <a:rPr lang="en-US" sz="1800" b="1" dirty="0">
                <a:solidFill>
                  <a:srgbClr val="FF0000"/>
                </a:solidFill>
              </a:rPr>
              <a:t>.3</a:t>
            </a:r>
            <a:r>
              <a:rPr lang="en-US" sz="1800" b="1" dirty="0"/>
              <a:t> </a:t>
            </a:r>
            <a:r>
              <a:rPr lang="en-US" b="1" dirty="0"/>
              <a:t>MM</a:t>
            </a:r>
            <a:r>
              <a:rPr lang="en-US" sz="1800" b="1" dirty="0"/>
              <a:t> Btus/yr -$</a:t>
            </a:r>
            <a:r>
              <a:rPr lang="en-US" sz="1800" b="1" dirty="0">
                <a:solidFill>
                  <a:srgbClr val="FF0000"/>
                </a:solidFill>
              </a:rPr>
              <a:t>1560</a:t>
            </a:r>
            <a:r>
              <a:rPr lang="en-US" sz="1800" b="1" dirty="0"/>
              <a:t>/yr. ($3.00)</a:t>
            </a:r>
          </a:p>
          <a:p>
            <a:endParaRPr lang="en-US" sz="1800" b="1" dirty="0"/>
          </a:p>
          <a:p>
            <a:r>
              <a:rPr lang="en-US" sz="1800" b="1" dirty="0"/>
              <a:t>An average  EV 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3,900</a:t>
            </a:r>
            <a:r>
              <a:rPr lang="en-US" sz="1800" b="1" dirty="0"/>
              <a:t> kWh /yr  - </a:t>
            </a:r>
            <a:r>
              <a:rPr lang="en-US" sz="1800" b="1" dirty="0">
                <a:solidFill>
                  <a:srgbClr val="FF0000"/>
                </a:solidFill>
              </a:rPr>
              <a:t>13.3</a:t>
            </a:r>
            <a:r>
              <a:rPr lang="en-US" sz="1800" b="1" dirty="0"/>
              <a:t> </a:t>
            </a:r>
            <a:r>
              <a:rPr lang="en-US" b="1" dirty="0"/>
              <a:t>MM</a:t>
            </a:r>
            <a:r>
              <a:rPr lang="en-US" sz="1800" b="1" dirty="0"/>
              <a:t> Btu - </a:t>
            </a:r>
            <a:r>
              <a:rPr lang="en-US" sz="1800" b="1" dirty="0">
                <a:solidFill>
                  <a:srgbClr val="FF0000"/>
                </a:solidFill>
              </a:rPr>
              <a:t>$</a:t>
            </a:r>
            <a:r>
              <a:rPr lang="en-US" b="1" dirty="0">
                <a:solidFill>
                  <a:srgbClr val="FF0000"/>
                </a:solidFill>
              </a:rPr>
              <a:t>640</a:t>
            </a:r>
            <a:r>
              <a:rPr lang="en-US" sz="1800" b="1" dirty="0"/>
              <a:t>/yr.($0.14)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4.5</a:t>
            </a:r>
            <a:r>
              <a:rPr lang="en-US" sz="1800" b="1" dirty="0"/>
              <a:t> times less energy – </a:t>
            </a:r>
            <a:r>
              <a:rPr lang="en-US" sz="1800" b="1" dirty="0">
                <a:solidFill>
                  <a:srgbClr val="FF0000"/>
                </a:solidFill>
              </a:rPr>
              <a:t>2.4</a:t>
            </a:r>
            <a:r>
              <a:rPr lang="en-US" sz="1800" b="1" dirty="0"/>
              <a:t> times less cost </a:t>
            </a:r>
          </a:p>
          <a:p>
            <a:r>
              <a:rPr lang="en-US" sz="1800" b="1" dirty="0"/>
              <a:t>Savings </a:t>
            </a:r>
            <a:r>
              <a:rPr lang="en-US" sz="1800" b="1" dirty="0">
                <a:solidFill>
                  <a:srgbClr val="FF0000"/>
                </a:solidFill>
              </a:rPr>
              <a:t>$1</a:t>
            </a:r>
            <a:r>
              <a:rPr lang="en-US" b="1" dirty="0">
                <a:solidFill>
                  <a:srgbClr val="FF0000"/>
                </a:solidFill>
              </a:rPr>
              <a:t>,124</a:t>
            </a:r>
            <a:r>
              <a:rPr lang="en-US" sz="1800" b="1" dirty="0"/>
              <a:t>/yr. avoiding  </a:t>
            </a:r>
            <a:r>
              <a:rPr lang="en-US" b="1" dirty="0">
                <a:solidFill>
                  <a:srgbClr val="FF0000"/>
                </a:solidFill>
              </a:rPr>
              <a:t>3.74</a:t>
            </a:r>
            <a:r>
              <a:rPr lang="en-US" sz="1800" b="1" dirty="0">
                <a:solidFill>
                  <a:srgbClr val="FF0000"/>
                </a:solidFill>
              </a:rPr>
              <a:t> MT</a:t>
            </a:r>
            <a:r>
              <a:rPr lang="en-US" sz="1800" b="1" dirty="0"/>
              <a:t> of CO2</a:t>
            </a:r>
          </a:p>
          <a:p>
            <a:endParaRPr lang="en-US" sz="1800" b="1" dirty="0"/>
          </a:p>
          <a:p>
            <a:r>
              <a:rPr lang="en-US" sz="1800" b="1" dirty="0"/>
              <a:t>3,900 kWh / year  - </a:t>
            </a:r>
            <a:r>
              <a:rPr lang="en-US" sz="1800" b="1" dirty="0">
                <a:solidFill>
                  <a:srgbClr val="FF0000"/>
                </a:solidFill>
              </a:rPr>
              <a:t>3.5 kilowatts (kW) of solar</a:t>
            </a:r>
          </a:p>
          <a:p>
            <a:r>
              <a:rPr lang="en-US" sz="1800" b="1" dirty="0"/>
              <a:t>@$3/watt  SPP for EV and solar </a:t>
            </a:r>
            <a:r>
              <a:rPr lang="en-US" sz="1800" b="1" dirty="0">
                <a:solidFill>
                  <a:srgbClr val="FF0000"/>
                </a:solidFill>
              </a:rPr>
              <a:t>15 yrs. (ROI 6.7%)</a:t>
            </a:r>
          </a:p>
          <a:p>
            <a:r>
              <a:rPr lang="en-US" sz="1800" b="1" dirty="0"/>
              <a:t>Avoiding</a:t>
            </a:r>
            <a:r>
              <a:rPr lang="en-US" sz="1800" b="1" dirty="0">
                <a:solidFill>
                  <a:srgbClr val="FF0000"/>
                </a:solidFill>
              </a:rPr>
              <a:t> 4.62 MT </a:t>
            </a:r>
            <a:r>
              <a:rPr lang="en-US" sz="1800" b="1" dirty="0"/>
              <a:t>of CO2 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Reducing both gasoline and natural gas 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demand and emissions and storage solar electricity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62BD02-E620-46F9-B2AC-705A16814B1E}"/>
              </a:ext>
            </a:extLst>
          </p:cNvPr>
          <p:cNvSpPr txBox="1"/>
          <p:nvPr/>
        </p:nvSpPr>
        <p:spPr>
          <a:xfrm>
            <a:off x="551329" y="6356350"/>
            <a:ext cx="2469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MM Btu is a million Btus</a:t>
            </a:r>
          </a:p>
        </p:txBody>
      </p:sp>
    </p:spTree>
    <p:extLst>
      <p:ext uri="{BB962C8B-B14F-4D97-AF65-F5344CB8AC3E}">
        <p14:creationId xmlns:p14="http://schemas.microsoft.com/office/powerpoint/2010/main" val="391016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C5703-5E7C-4232-A194-BFC57CE1E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A9B62F-852C-4188-AAE7-731E1B5B0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Michael Winka - Solar 101 Clean Energy Tools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8696-0AA2-4D0D-B7DE-4C687583D221}" type="slidenum">
              <a:rPr lang="en-US" smtClean="0"/>
              <a:t>36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618" y="958367"/>
            <a:ext cx="2743201" cy="4298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76" y="2680111"/>
            <a:ext cx="3484430" cy="29583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BEF84B-A509-4584-B293-07201FAB6AC0}"/>
              </a:ext>
            </a:extLst>
          </p:cNvPr>
          <p:cNvSpPr txBox="1"/>
          <p:nvPr/>
        </p:nvSpPr>
        <p:spPr>
          <a:xfrm>
            <a:off x="363070" y="132316"/>
            <a:ext cx="981635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Building Sector - Going Electric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How to Change the Demand Curve for Natural Gas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 Prevent Future Natural gas pipelines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Start slow and small and build into a movement  </a:t>
            </a: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AB3FA2-16F4-4547-8842-90B070935AE5}"/>
              </a:ext>
            </a:extLst>
          </p:cNvPr>
          <p:cNvSpPr txBox="1"/>
          <p:nvPr/>
        </p:nvSpPr>
        <p:spPr>
          <a:xfrm>
            <a:off x="3765176" y="1987151"/>
            <a:ext cx="517711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GWH = </a:t>
            </a:r>
            <a:r>
              <a:rPr lang="en-US" sz="1800" b="1" u="sng" dirty="0"/>
              <a:t>$1,200</a:t>
            </a:r>
          </a:p>
          <a:p>
            <a:r>
              <a:rPr lang="en-US" sz="1800" b="1" dirty="0"/>
              <a:t> </a:t>
            </a:r>
            <a:r>
              <a:rPr lang="en-US" sz="1800" b="1" dirty="0">
                <a:solidFill>
                  <a:srgbClr val="FF0000"/>
                </a:solidFill>
              </a:rPr>
              <a:t>230</a:t>
            </a:r>
            <a:r>
              <a:rPr lang="en-US" sz="1800" b="1" dirty="0"/>
              <a:t> therm – </a:t>
            </a:r>
            <a:r>
              <a:rPr lang="en-US" sz="1800" b="1" dirty="0">
                <a:solidFill>
                  <a:srgbClr val="FF0000"/>
                </a:solidFill>
              </a:rPr>
              <a:t>23</a:t>
            </a:r>
            <a:r>
              <a:rPr lang="en-US" sz="1800" b="1" dirty="0"/>
              <a:t> million Btus </a:t>
            </a:r>
            <a:r>
              <a:rPr lang="en-US" sz="1800" b="1" dirty="0">
                <a:solidFill>
                  <a:srgbClr val="FF0000"/>
                </a:solidFill>
              </a:rPr>
              <a:t>$320</a:t>
            </a:r>
            <a:r>
              <a:rPr lang="en-US" sz="1800" b="1" dirty="0"/>
              <a:t>/</a:t>
            </a:r>
            <a:r>
              <a:rPr lang="en-US" sz="1800" b="1" dirty="0" err="1"/>
              <a:t>yr</a:t>
            </a:r>
            <a:r>
              <a:rPr lang="en-US" sz="1800" b="1" dirty="0"/>
              <a:t> emitting 2.3T</a:t>
            </a:r>
          </a:p>
          <a:p>
            <a:r>
              <a:rPr lang="en-US" sz="1800" b="1" dirty="0"/>
              <a:t>HPWH = </a:t>
            </a:r>
            <a:r>
              <a:rPr lang="en-US" sz="1800" b="1" u="sng" dirty="0"/>
              <a:t>$2,500  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2,000</a:t>
            </a:r>
            <a:r>
              <a:rPr lang="en-US" sz="1800" b="1" dirty="0"/>
              <a:t> kWh  </a:t>
            </a:r>
            <a:r>
              <a:rPr lang="en-US" sz="1800" b="1" dirty="0">
                <a:solidFill>
                  <a:srgbClr val="FF0000"/>
                </a:solidFill>
              </a:rPr>
              <a:t>6.8 </a:t>
            </a:r>
            <a:r>
              <a:rPr lang="en-US" sz="1800" b="1" dirty="0"/>
              <a:t>million Btus </a:t>
            </a:r>
            <a:r>
              <a:rPr lang="en-US" sz="1800" b="1" dirty="0">
                <a:solidFill>
                  <a:srgbClr val="FF0000"/>
                </a:solidFill>
              </a:rPr>
              <a:t>$330 </a:t>
            </a:r>
            <a:r>
              <a:rPr lang="en-US" sz="1800" b="1" dirty="0"/>
              <a:t>/</a:t>
            </a:r>
            <a:r>
              <a:rPr lang="en-US" sz="1800" b="1" dirty="0" err="1"/>
              <a:t>yr</a:t>
            </a:r>
            <a:r>
              <a:rPr lang="en-US" sz="1800" b="1" dirty="0"/>
              <a:t> emitting 0.5T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3</a:t>
            </a:r>
            <a:r>
              <a:rPr lang="en-US" sz="1800" b="1" dirty="0"/>
              <a:t> times less energy - Avoiding </a:t>
            </a:r>
            <a:r>
              <a:rPr lang="en-US" sz="1800" b="1" dirty="0">
                <a:solidFill>
                  <a:srgbClr val="FF0000"/>
                </a:solidFill>
              </a:rPr>
              <a:t>1.8 T</a:t>
            </a:r>
            <a:r>
              <a:rPr lang="en-US" sz="1800" b="1" dirty="0"/>
              <a:t> of CO2</a:t>
            </a:r>
          </a:p>
          <a:p>
            <a:endParaRPr lang="en-US" sz="1800" b="1" dirty="0"/>
          </a:p>
          <a:p>
            <a:r>
              <a:rPr lang="en-US" sz="1800" b="1" dirty="0"/>
              <a:t>2,000 kWh /year = </a:t>
            </a:r>
            <a:r>
              <a:rPr lang="en-US" sz="1800" b="1" dirty="0">
                <a:solidFill>
                  <a:srgbClr val="FF0000"/>
                </a:solidFill>
              </a:rPr>
              <a:t>1.5 kilowatts (kW) of solar </a:t>
            </a:r>
          </a:p>
          <a:p>
            <a:r>
              <a:rPr lang="en-US" sz="1800" b="1" dirty="0"/>
              <a:t>@ $3/W = </a:t>
            </a:r>
            <a:r>
              <a:rPr lang="en-US" sz="1800" b="1" dirty="0">
                <a:solidFill>
                  <a:srgbClr val="FF0000"/>
                </a:solidFill>
              </a:rPr>
              <a:t>$3,330 </a:t>
            </a:r>
          </a:p>
          <a:p>
            <a:r>
              <a:rPr lang="en-US" sz="1800" b="1" dirty="0"/>
              <a:t>HPWH + solar = </a:t>
            </a:r>
            <a:r>
              <a:rPr lang="en-US" sz="1800" b="1" dirty="0">
                <a:solidFill>
                  <a:srgbClr val="FF0000"/>
                </a:solidFill>
              </a:rPr>
              <a:t>10.5 years (ROI 9.5%)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Avoiding 2.3 T of CO2 </a:t>
            </a:r>
          </a:p>
          <a:p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rgbClr val="FF0000"/>
                </a:solidFill>
              </a:rPr>
              <a:t>Reducing natural gas demand in electric and heating sectors 		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A major advantage is you can store your solar electricity in the HPWH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2DB722-A316-BF64-4230-156A7DC85F75}"/>
              </a:ext>
            </a:extLst>
          </p:cNvPr>
          <p:cNvSpPr txBox="1"/>
          <p:nvPr/>
        </p:nvSpPr>
        <p:spPr>
          <a:xfrm>
            <a:off x="9603419" y="5483157"/>
            <a:ext cx="2184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rebuchet MS" panose="020B0603020202020204"/>
              </a:rPr>
              <a:t>30% federal tax credit plus $600 Utility EE incentive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9555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Rectangle 3"/>
          <p:cNvSpPr>
            <a:spLocks noGrp="1" noChangeArrowheads="1"/>
          </p:cNvSpPr>
          <p:nvPr>
            <p:ph type="title"/>
          </p:nvPr>
        </p:nvSpPr>
        <p:spPr>
          <a:xfrm>
            <a:off x="624839" y="124935"/>
            <a:ext cx="10536647" cy="1558721"/>
          </a:xfrm>
          <a:noFill/>
          <a:ln/>
        </p:spPr>
        <p:txBody>
          <a:bodyPr>
            <a:noAutofit/>
          </a:bodyPr>
          <a:lstStyle/>
          <a:p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electrify your home to </a:t>
            </a:r>
            <a:b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light, heat, and cool your home and charge your EV’s </a:t>
            </a:r>
            <a:b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powered by your own fuel by 2035 ?  </a:t>
            </a:r>
            <a:b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would it take?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A038DE-BE09-B81C-72EB-D2EC52108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9" y="1860453"/>
            <a:ext cx="8398888" cy="499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5131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474" y="205472"/>
            <a:ext cx="7340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Princeton Adult School - Solar 101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F8CA3B-2FC7-41C8-8038-00208DB26CD2}"/>
              </a:ext>
            </a:extLst>
          </p:cNvPr>
          <p:cNvSpPr txBox="1"/>
          <p:nvPr/>
        </p:nvSpPr>
        <p:spPr>
          <a:xfrm>
            <a:off x="1161574" y="1779687"/>
            <a:ext cx="683942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Bradley Hand ITC" panose="03070402050302030203" pitchFamily="66" charset="0"/>
                <a:cs typeface="Arial" panose="020B0604020202020204" pitchFamily="34" charset="0"/>
              </a:rPr>
              <a:t>Thank You</a:t>
            </a:r>
          </a:p>
          <a:p>
            <a:r>
              <a:rPr lang="en-US" sz="5400" b="1" dirty="0">
                <a:latin typeface="Bradley Hand ITC" panose="03070402050302030203" pitchFamily="66" charset="0"/>
                <a:cs typeface="Arial" panose="020B0604020202020204" pitchFamily="34" charset="0"/>
              </a:rPr>
              <a:t>Michael Winka </a:t>
            </a:r>
          </a:p>
          <a:p>
            <a:r>
              <a:rPr lang="en-US" sz="5400" b="1" dirty="0">
                <a:latin typeface="Bradley Hand ITC" panose="03070402050302030203" pitchFamily="66" charset="0"/>
                <a:cs typeface="Arial" panose="020B0604020202020204" pitchFamily="34" charset="0"/>
              </a:rPr>
              <a:t>energy translator</a:t>
            </a:r>
          </a:p>
          <a:p>
            <a:r>
              <a:rPr lang="en-US" sz="5400" b="1" dirty="0">
                <a:solidFill>
                  <a:srgbClr val="0070C0"/>
                </a:solidFill>
                <a:latin typeface="Bradley Hand ITC" panose="03070402050302030203" pitchFamily="66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mwinka@comcast.net</a:t>
            </a:r>
            <a:r>
              <a:rPr lang="en-US" sz="5400" b="1" dirty="0">
                <a:solidFill>
                  <a:srgbClr val="0070C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CF60DE9-B425-4EB9-8FE1-107F317F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085A6A-7F73-4D73-BBF0-FC7AE7D46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Michael Winka - Solar 101 Clean Energy Tools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34ADA-9FE4-4E60-ADD5-19C3B82C7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69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2DFE66-DDAD-BA64-1A24-711842270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2593BB-DF57-43BA-774B-5DE5BE082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Michael Winka - Solar 101 Clean Energy Tools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13EFF-3285-7881-05FC-43DDD4E04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464F5C-6339-528D-5765-DF83B2B85CF1}"/>
              </a:ext>
            </a:extLst>
          </p:cNvPr>
          <p:cNvSpPr txBox="1"/>
          <p:nvPr/>
        </p:nvSpPr>
        <p:spPr>
          <a:xfrm>
            <a:off x="677334" y="404844"/>
            <a:ext cx="9436311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electric rate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 helps in a TOU rate or Demand Charge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if you need reliability- grid outages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Residential electric customers pay one fix energy rate set as cents per kWh ($/kWh)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customers pay two rates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 energy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 per kWh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demand charge $ per kW which is based on the customers highest electricity usage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metering tariff only applies to the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rate $/kWh not the demand charge $/kW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Battery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sto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rage can reduce your demand charge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565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334" y="451513"/>
            <a:ext cx="10873489" cy="6032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First things First – </a:t>
            </a:r>
          </a:p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construction approval 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Especially the local fire code – </a:t>
            </a:r>
          </a:p>
          <a:p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need depending on configuration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interconnection approval</a:t>
            </a:r>
          </a:p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BPU Storage Incentive if and when approved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Reach out to the zoning/code office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If and when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reach out to BPU for storage incentives</a:t>
            </a:r>
          </a:p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https://www.njcleanenergy.com/storage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 30% federal ITC for residential storage (may have to account for state rebates)</a:t>
            </a:r>
          </a:p>
          <a:p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require grid connection does not have to be part of a solar system</a:t>
            </a:r>
          </a:p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86350C-5323-4EF3-A8A8-9B8CADB3B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327E59A-79DC-46A2-A18B-4E7AD61E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Michael Winka - Solar 101 Clean Energy Tools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C64311-B3D6-447D-921C-29535DC53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21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3163" y="308212"/>
            <a:ext cx="10280952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First things First</a:t>
            </a:r>
          </a:p>
          <a:p>
            <a:endParaRPr lang="en-US" sz="1100" b="1" dirty="0"/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system must be installed by a licensed electrician 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https://www.njconsumeraffairs.gov/elec/Pages/default.aspx</a:t>
            </a:r>
            <a:r>
              <a:rPr lang="en-US" dirty="0"/>
              <a:t>  </a:t>
            </a:r>
          </a:p>
          <a:p>
            <a:endParaRPr lang="en-US" dirty="0"/>
          </a:p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system must be installed by a licensed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Improvement Contractor (HIC) </a:t>
            </a:r>
            <a:endParaRPr lang="en-US" dirty="0"/>
          </a:p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71152A5-F668-40D2-BFD9-8B7247F39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4/20/2022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BCFB125-94A2-4AE6-9E96-67A548274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Michael Winka - Solar 101 Clean Energy Tools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78CA40-A254-4C3D-8AE8-B94711841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9BE563-B33C-598A-A69E-72D78637340C}"/>
              </a:ext>
            </a:extLst>
          </p:cNvPr>
          <p:cNvSpPr txBox="1"/>
          <p:nvPr/>
        </p:nvSpPr>
        <p:spPr>
          <a:xfrm>
            <a:off x="503163" y="3717046"/>
            <a:ext cx="6916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https://www.njconsumeraffairs.gov/hic/Pages/applications.aspx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3959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7BF9AC-97AF-8496-766F-F1623CBAF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BD30F1-7D77-1DF0-CACA-5CE8DF835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6030" y="6233829"/>
            <a:ext cx="6297612" cy="365125"/>
          </a:xfrm>
        </p:spPr>
        <p:txBody>
          <a:bodyPr/>
          <a:lstStyle/>
          <a:p>
            <a:r>
              <a:rPr lang="en-US" dirty="0"/>
              <a:t>Copyright Michael Winka - Solar 101 Clean Energy Tools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FCDA3-2BE0-8173-5DCE-34231E7CF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AE55A3-A9FC-D761-BAD0-51FF2AC3E477}"/>
              </a:ext>
            </a:extLst>
          </p:cNvPr>
          <p:cNvSpPr txBox="1"/>
          <p:nvPr/>
        </p:nvSpPr>
        <p:spPr>
          <a:xfrm>
            <a:off x="791859" y="79330"/>
            <a:ext cx="103260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First things First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may need to upgrade your electric panel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86DD84-A902-FEAF-9FB7-83C1343F0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653" y="1752978"/>
            <a:ext cx="8592457" cy="34907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E6C069-8562-5195-1B10-1FD024D31DE0}"/>
              </a:ext>
            </a:extLst>
          </p:cNvPr>
          <p:cNvSpPr txBox="1"/>
          <p:nvPr/>
        </p:nvSpPr>
        <p:spPr>
          <a:xfrm>
            <a:off x="1388500" y="5271862"/>
            <a:ext cx="7374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Costs range from $1,500 to $3,000 + depending on site conditions</a:t>
            </a:r>
          </a:p>
          <a:p>
            <a:r>
              <a:rPr lang="en-US" dirty="0"/>
              <a:t>If you have an underground service it could cost upwards of $10,000</a:t>
            </a:r>
          </a:p>
          <a:p>
            <a:r>
              <a:rPr lang="en-US" dirty="0"/>
              <a:t>There is a 30% federal tax credit 1/1/23 to 12/31/32</a:t>
            </a:r>
          </a:p>
          <a:p>
            <a:r>
              <a:rPr lang="en-US" dirty="0"/>
              <a:t>Electric Utility – make ready incentives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ED68A5-31AD-43AC-5FC4-31A8BC2B0076}"/>
              </a:ext>
            </a:extLst>
          </p:cNvPr>
          <p:cNvSpPr txBox="1"/>
          <p:nvPr/>
        </p:nvSpPr>
        <p:spPr>
          <a:xfrm>
            <a:off x="1959429" y="1342570"/>
            <a:ext cx="1266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100 Amps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11163F-F222-411B-21A0-BCD4D6576C67}"/>
              </a:ext>
            </a:extLst>
          </p:cNvPr>
          <p:cNvSpPr txBox="1"/>
          <p:nvPr/>
        </p:nvSpPr>
        <p:spPr>
          <a:xfrm>
            <a:off x="7492336" y="1279659"/>
            <a:ext cx="21966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 or 400 Amps</a:t>
            </a:r>
          </a:p>
        </p:txBody>
      </p:sp>
    </p:spTree>
    <p:extLst>
      <p:ext uri="{BB962C8B-B14F-4D97-AF65-F5344CB8AC3E}">
        <p14:creationId xmlns:p14="http://schemas.microsoft.com/office/powerpoint/2010/main" val="106946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0290" name="Picture 2" descr="Image result for US electric transmission system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75" y="79192"/>
            <a:ext cx="7389307" cy="44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0298" name="Picture 10" descr="Image result for PJM electric transmission system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428" y="225334"/>
            <a:ext cx="4569547" cy="433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0294" name="Picture 6" descr="Image result for PJM electric transmission system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75" y="4605087"/>
            <a:ext cx="11898300" cy="159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6354" y="6396996"/>
            <a:ext cx="9845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200,000 miles of transmission lines and 5.5 million miles of distribution wires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0C14ACB-E6C4-4771-AE6F-9F4E3776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789262B-CF54-402D-9F73-E37AC2D07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Michael Winka - Solar 101 Clean Energy Tools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FE8E77C-C208-4AED-A4A1-62C73699A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98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B4FBB3-80C2-4842-BE77-05F866281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CE5268-7B9D-A8BD-63F7-AD81BC449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Michael Winka - Solar 101 Clean Energy Tools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FA824-5C55-D85B-FEE9-C758DDE5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ADE7-471B-45CE-AB9A-C1F35E4DBDCE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BD3173-4B4E-EFFC-695A-56817D438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17" y="367552"/>
            <a:ext cx="10532765" cy="60389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1267AB-5A0F-75EA-88C1-B2822107296E}"/>
              </a:ext>
            </a:extLst>
          </p:cNvPr>
          <p:cNvSpPr txBox="1"/>
          <p:nvPr/>
        </p:nvSpPr>
        <p:spPr>
          <a:xfrm>
            <a:off x="2402541" y="959224"/>
            <a:ext cx="248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California Duck Curve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531CD7-5916-236D-8CD2-544E3CC256B7}"/>
              </a:ext>
            </a:extLst>
          </p:cNvPr>
          <p:cNvSpPr txBox="1"/>
          <p:nvPr/>
        </p:nvSpPr>
        <p:spPr>
          <a:xfrm>
            <a:off x="2469037" y="4131008"/>
            <a:ext cx="271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The grid sees solar as reduced load</a:t>
            </a:r>
          </a:p>
          <a:p>
            <a:r>
              <a:rPr lang="en-US" sz="1200" dirty="0"/>
              <a:t>Drops from 19,000 MW to 12,000 MW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2D650D-79FE-C6CA-ADC4-D2452184345E}"/>
              </a:ext>
            </a:extLst>
          </p:cNvPr>
          <p:cNvSpPr txBox="1"/>
          <p:nvPr/>
        </p:nvSpPr>
        <p:spPr>
          <a:xfrm>
            <a:off x="9135036" y="3629392"/>
            <a:ext cx="197201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The grid needs to go from </a:t>
            </a:r>
          </a:p>
          <a:p>
            <a:r>
              <a:rPr lang="en-US" sz="1100" dirty="0"/>
              <a:t>14,000 MW to 25,000 MW in </a:t>
            </a:r>
          </a:p>
          <a:p>
            <a:r>
              <a:rPr lang="en-US" sz="1100" dirty="0"/>
              <a:t>3 hours</a:t>
            </a:r>
          </a:p>
        </p:txBody>
      </p:sp>
    </p:spTree>
    <p:extLst>
      <p:ext uri="{BB962C8B-B14F-4D97-AF65-F5344CB8AC3E}">
        <p14:creationId xmlns:p14="http://schemas.microsoft.com/office/powerpoint/2010/main" val="119444540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68889</TotalTime>
  <Words>3068</Words>
  <Application>Microsoft Office PowerPoint</Application>
  <PresentationFormat>Widescreen</PresentationFormat>
  <Paragraphs>548</Paragraphs>
  <Slides>38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-apple-system</vt:lpstr>
      <vt:lpstr>Arial</vt:lpstr>
      <vt:lpstr>Bradley Hand ITC</vt:lpstr>
      <vt:lpstr>Calibri</vt:lpstr>
      <vt:lpstr>Helvetica Neue</vt:lpstr>
      <vt:lpstr>Open Sans</vt:lpstr>
      <vt:lpstr>Plus Jakarta Sans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you electrify your home to  light, heat, and cool your home and charge your EV’s  powered by your own fuel by 2035 ?   What would it take?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Winka</dc:creator>
  <cp:lastModifiedBy>Michael Winka</cp:lastModifiedBy>
  <cp:revision>242</cp:revision>
  <cp:lastPrinted>2025-01-16T17:22:08Z</cp:lastPrinted>
  <dcterms:created xsi:type="dcterms:W3CDTF">2017-03-11T15:04:36Z</dcterms:created>
  <dcterms:modified xsi:type="dcterms:W3CDTF">2025-01-16T23:29:02Z</dcterms:modified>
</cp:coreProperties>
</file>